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86" r:id="rId2"/>
    <p:sldId id="294" r:id="rId3"/>
    <p:sldId id="449" r:id="rId4"/>
    <p:sldId id="293" r:id="rId5"/>
    <p:sldId id="448" r:id="rId6"/>
    <p:sldId id="446" r:id="rId7"/>
    <p:sldId id="447" r:id="rId8"/>
    <p:sldId id="459" r:id="rId9"/>
    <p:sldId id="444" r:id="rId10"/>
    <p:sldId id="445" r:id="rId11"/>
    <p:sldId id="297" r:id="rId12"/>
    <p:sldId id="414" r:id="rId13"/>
    <p:sldId id="416" r:id="rId14"/>
    <p:sldId id="415" r:id="rId15"/>
    <p:sldId id="426" r:id="rId16"/>
    <p:sldId id="288" r:id="rId17"/>
    <p:sldId id="451" r:id="rId18"/>
    <p:sldId id="450" r:id="rId19"/>
    <p:sldId id="441" r:id="rId20"/>
    <p:sldId id="282" r:id="rId21"/>
    <p:sldId id="455" r:id="rId22"/>
    <p:sldId id="427" r:id="rId23"/>
    <p:sldId id="284" r:id="rId24"/>
    <p:sldId id="295" r:id="rId25"/>
    <p:sldId id="435" r:id="rId26"/>
    <p:sldId id="452" r:id="rId27"/>
    <p:sldId id="453" r:id="rId28"/>
    <p:sldId id="454" r:id="rId29"/>
    <p:sldId id="434" r:id="rId30"/>
    <p:sldId id="273" r:id="rId31"/>
    <p:sldId id="289" r:id="rId32"/>
    <p:sldId id="298" r:id="rId33"/>
    <p:sldId id="429" r:id="rId34"/>
    <p:sldId id="436" r:id="rId35"/>
    <p:sldId id="430" r:id="rId36"/>
    <p:sldId id="456" r:id="rId37"/>
    <p:sldId id="442" r:id="rId38"/>
    <p:sldId id="458" r:id="rId39"/>
    <p:sldId id="439" r:id="rId40"/>
    <p:sldId id="4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  <a:srgbClr val="CDC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9" autoAdjust="0"/>
    <p:restoredTop sz="85959" autoAdjust="0"/>
  </p:normalViewPr>
  <p:slideViewPr>
    <p:cSldViewPr snapToGrid="0">
      <p:cViewPr varScale="1">
        <p:scale>
          <a:sx n="108" d="100"/>
          <a:sy n="108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08ED1-E24A-4FEE-A090-69CE38F9DA0B}" type="datetimeFigureOut">
              <a:rPr lang="en-US" smtClean="0"/>
              <a:t>8/31/24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41E3E-74E8-4560-A63F-FDA11C8B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4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8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64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4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51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Facilitate quick, objective, reproducible search strategy.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Reduce the amount of human time and effort needed to conduct a systematic review.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Reduce bias in keywords selection when researchers develop search strategies.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Search in 53 different languages, with stemming support for English.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 Assess the quality of a search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7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dvTTa9c1b374"/>
              </a:rPr>
              <a:t>Reproducibility is made possible through a high degree of transparency when reporting the planned or final methods used in a review protocol or final report. Reporting standards, such as PRISMA (Preferred Reporting Items for Systematic reviews and Meta</a:t>
            </a:r>
            <a:r>
              <a:rPr lang="en-US" dirty="0">
                <a:latin typeface="AdvTTa9c1b374+20"/>
              </a:rPr>
              <a:t>‐</a:t>
            </a:r>
            <a:r>
              <a:rPr lang="en-US" dirty="0">
                <a:latin typeface="AdvTTa9c1b374"/>
              </a:rPr>
              <a:t>Analyses)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6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Reproducibility is made possible through a high degree of transparency when reporting the planned or final methods used in a review protocol or final report. Reporting standards, such as PRISMA (Preferred Reporting Items for Systematic reviews and Meta‐Analyses)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consider the relevant terms with those we know.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66C26-4FA9-4C6F-8B6D-051EEE8374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6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Truncation (</a:t>
            </a:r>
            <a:r>
              <a:rPr lang="en-US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asterisk</a:t>
            </a:r>
            <a:r>
              <a:rPr lang="en-US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)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 refers to the use of wildcard symbols, e.g. * or ?. Truncation symbols replace one or more letters and are most often placed at the end of your keywords. They can however also be placed in the middle of a keyword or, in some databases,  at the beginning of a keyword.</a:t>
            </a:r>
          </a:p>
          <a:p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Masking 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is a specific form of truncation where you replace one single letter in a keyword with a masking symbol. Masking is usually used in the middle of a keyword:</a:t>
            </a:r>
          </a:p>
          <a:p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Phrase search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 is used when you want to ensure the database searches for precisely the text you have written. You can do this by placing one or more words in </a:t>
            </a: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quotation marks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. Phrase search is particularly good for composite terms.</a:t>
            </a:r>
          </a:p>
          <a:p>
            <a:r>
              <a:rPr lang="en-US" dirty="0"/>
              <a:t>You can also use some tips/techniques to make the keywords as complete as possible.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66C26-4FA9-4C6F-8B6D-051EEE8374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You can state the relationship between your search words by using the so-called Boolean operators. These operators are the three words: “and”, “or”, and “not”.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And 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– finds the results in which both words occur: Learning AND education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Or 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– finds the results in which only one of the words occurs: Learning OR education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Not 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– finds the results in which the first word occurs but not the second one: Learning NOT education.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66C26-4FA9-4C6F-8B6D-051EEE8374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keywords are grouped in different ways with parenthesis, we can get different results.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66C26-4FA9-4C6F-8B6D-051EEE8374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1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41E3E-74E8-4560-A63F-FDA11C8B6C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4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– titl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634225"/>
            <a:ext cx="9120000" cy="960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989000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480000"/>
            <a:ext cx="1632000" cy="54862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F6E8E94-1621-264A-A3E8-B6A06100DC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4" y="6197581"/>
            <a:ext cx="1632000" cy="36123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030C467-736F-954F-8CC3-4039DB66E1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000" y="689869"/>
            <a:ext cx="3532800" cy="338761"/>
          </a:xfrm>
          <a:prstGeom prst="rect">
            <a:avLst/>
          </a:prstGeom>
        </p:spPr>
      </p:pic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19EE2F9-91C5-454E-9447-EC185DBAF1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999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6" name="Bildplatzhalter 21">
            <a:extLst>
              <a:ext uri="{FF2B5EF4-FFF2-40B4-BE49-F238E27FC236}">
                <a16:creationId xmlns:a16="http://schemas.microsoft.com/office/drawing/2014/main" id="{28C9A402-6360-3C40-BF13-1B4517C9E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25723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4706CA9E-798C-AA45-B7AE-DA6E51F6E6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31447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18986F29-C053-AB47-9CFD-B13A584AD4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4783667"/>
            <a:ext cx="9120000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de-DE" dirty="0"/>
              <a:t>Name, Datum</a:t>
            </a:r>
          </a:p>
        </p:txBody>
      </p:sp>
    </p:spTree>
    <p:extLst>
      <p:ext uri="{BB962C8B-B14F-4D97-AF65-F5344CB8AC3E}">
        <p14:creationId xmlns:p14="http://schemas.microsoft.com/office/powerpoint/2010/main" val="191455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4D20E751-7077-D043-AA3D-A80231688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C9E1EB7-5C0C-D04F-B690-A47769ADCE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47C64A2-F4FE-C94A-9D8A-317838D340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5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517AA33E-F538-8D4A-BF84-5D36272558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890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2640000"/>
            <a:ext cx="8184000" cy="336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1524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0787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 with text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2253" y="1611000"/>
            <a:ext cx="10363200" cy="7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6622A88B-CF9C-CF42-B773-088F164A61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36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C4E96770-9E93-BF4E-AE4D-3BFD6B602C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8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7B79E24-2B28-624E-89AA-44CE0683C88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12921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er image an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250233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-1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01792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1956653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01651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630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1E9757-F808-5D4E-BABB-586F50015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6" y="1536701"/>
            <a:ext cx="10960023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763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6792000" cy="6858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55571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39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22913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41" y="501579"/>
            <a:ext cx="5375999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37635" y="501579"/>
            <a:ext cx="5375999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435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59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773566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7">
            <a:extLst>
              <a:ext uri="{FF2B5EF4-FFF2-40B4-BE49-F238E27FC236}">
                <a16:creationId xmlns:a16="http://schemas.microsoft.com/office/drawing/2014/main" id="{EAFFE364-E1BF-BE4D-B500-7C8EE78614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66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689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767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8003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83941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heading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1481797"/>
            <a:ext cx="3504000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481797"/>
            <a:ext cx="7248000" cy="4539781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F66B7EC9-DC25-F24E-9BD0-3F08FC1315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231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heading and text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635" y="1486824"/>
            <a:ext cx="5375999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486824"/>
            <a:ext cx="5375999" cy="45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D270E50A-FC64-FC42-AE04-0285D9769E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239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37635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8861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445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536931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01633" y="1536931"/>
            <a:ext cx="6312000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B9213FAE-57BA-284B-8542-567BCF4A6E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67" y="3913483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9882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3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59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59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74285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6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3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9667" y="6240001"/>
            <a:ext cx="1599691" cy="366183"/>
          </a:xfrm>
        </p:spPr>
        <p:txBody>
          <a:bodyPr/>
          <a:lstStyle>
            <a:lvl1pPr algn="l">
              <a:defRPr/>
            </a:lvl1pPr>
          </a:lstStyle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7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7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7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83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83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7147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4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AC40E6-ABAC-1D4D-92D4-95EE3A5F6B4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40653" y="1536931"/>
            <a:ext cx="4440000" cy="213599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FCB7C3A-142C-E94A-BE2E-BE1731D37D7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653859" y="3916027"/>
            <a:ext cx="4440000" cy="213599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1C443FB2-746C-BE4D-9497-74642543C28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653859" y="1536931"/>
            <a:ext cx="4440000" cy="213599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7A16314-B7A2-984E-8271-CD3BBD08A80D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340653" y="3916026"/>
            <a:ext cx="4440000" cy="213599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759647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6A941C6-C664-544E-87CE-366F9FC5570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19667" y="1536701"/>
            <a:ext cx="10960021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694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4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17009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7009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14350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14350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11691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11691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74712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9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51A976D-F39F-3044-941F-64C84A512B1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4649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957FB3BF-B17E-9E4A-B23F-F6D2E22D9C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09633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D5B804BC-D3BF-6E46-ADCF-1D4139476DF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19665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3DE3CC4-BA13-DA49-8B77-6DC257B8AC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19665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6BA8EAD5-2816-1449-8FF9-640FB6878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64649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2C4CEEBD-1533-4E49-891E-821AC0693A8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64649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4366DE8B-B874-4042-8567-CCBC5954A93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09633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120090D9-E1BB-D542-BF39-BBAFA4C2D4A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09633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70538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9 images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03E32495-8F86-FE47-B789-CDF754E7EFD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131197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F9B5F107-1922-6B49-A955-9B898B6704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44648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8EA251D2-7152-9A47-AB76-7D15B37D198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6549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4AE52FCA-ECD2-9D4B-9A38-DBACD7FD4E2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31197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B1C8F966-7064-1F46-AFCB-A743B7FC6B8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131197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FA38AC75-BE39-FE42-B7CA-FB45E1E34F1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944648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0B24D478-C78D-D948-90BD-D67D577291E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944648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DAD19E2E-3A7B-A34B-82AD-19E4D29722F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46549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5E9A7B28-D473-EE41-8CF8-A8EDDF36604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746549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4889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05525BA2-0E53-4045-BB39-4834856315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41417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8962BB75-A2F1-C145-A99E-0FFE5AAB76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41793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6FED1F1-A905-3947-BFB3-507E1BDCD8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28475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7113B194-944C-2348-96DB-5D2C6AF6BE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26708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458CE-0E47-0240-8A54-419AADB816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9964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803290-B33F-8D42-9BE7-E64067986A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588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3" name="Bildplatzhalter 4">
            <a:extLst>
              <a:ext uri="{FF2B5EF4-FFF2-40B4-BE49-F238E27FC236}">
                <a16:creationId xmlns:a16="http://schemas.microsoft.com/office/drawing/2014/main" id="{A00ADCAA-0FF4-544B-94E8-F7190423B3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28099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109B751A-2F32-3842-86D9-D3A4B6513F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26332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25BB31F-76C0-1E40-9B0A-158661A398F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1828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5" name="Bildplatzhalter 6">
            <a:extLst>
              <a:ext uri="{FF2B5EF4-FFF2-40B4-BE49-F238E27FC236}">
                <a16:creationId xmlns:a16="http://schemas.microsoft.com/office/drawing/2014/main" id="{CEB13965-F3EE-5248-9FD6-FFF71C8BA70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769576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6" name="Bildplatzhalter 6">
            <a:extLst>
              <a:ext uri="{FF2B5EF4-FFF2-40B4-BE49-F238E27FC236}">
                <a16:creationId xmlns:a16="http://schemas.microsoft.com/office/drawing/2014/main" id="{B8EA8AA7-0DAC-304C-B7B7-69D46F96F6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56257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7" name="Bildplatzhalter 6">
            <a:extLst>
              <a:ext uri="{FF2B5EF4-FFF2-40B4-BE49-F238E27FC236}">
                <a16:creationId xmlns:a16="http://schemas.microsoft.com/office/drawing/2014/main" id="{4E88B4E6-87A1-744D-8302-0F44A25DB9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354491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036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32000" y="4155034"/>
            <a:ext cx="9120000" cy="4116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520556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‘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.’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219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B3E779-BCCC-8743-89B4-BC891EAC13FB}"/>
              </a:ext>
            </a:extLst>
          </p:cNvPr>
          <p:cNvSpPr txBox="1"/>
          <p:nvPr userDrawn="1"/>
        </p:nvSpPr>
        <p:spPr>
          <a:xfrm>
            <a:off x="1536001" y="650739"/>
            <a:ext cx="9119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algn="ctr"/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supporters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partners</a:t>
            </a:r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A5F1E2E-4117-8749-9404-B4F4E4E04A31}"/>
              </a:ext>
            </a:extLst>
          </p:cNvPr>
          <p:cNvSpPr/>
          <p:nvPr userDrawn="1"/>
        </p:nvSpPr>
        <p:spPr>
          <a:xfrm>
            <a:off x="525425" y="2107274"/>
            <a:ext cx="11141148" cy="413272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de-DE" sz="2133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18B233-DE42-7C4D-AEDC-A30308D0EF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036" y="2421084"/>
            <a:ext cx="2230325" cy="28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2CBF16-3F75-E04C-9580-C777885A19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891" y="2373084"/>
            <a:ext cx="2677245" cy="38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AC4A1A6-965E-3749-A95B-4096A425B0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721" y="2325084"/>
            <a:ext cx="1371428" cy="4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ADFA62-A64E-F14D-A8BE-2042AF307E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666" y="2325084"/>
            <a:ext cx="1171525" cy="48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E897F7F-3113-214E-8ABB-E0B7788F73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9447" y="2325084"/>
            <a:ext cx="900512" cy="48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DD8E070-EF76-934C-9B8B-C4EC46ED1F4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69" y="3057623"/>
            <a:ext cx="1562400" cy="336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54CC7EC-8BEA-3643-8B9E-8786F03EB6C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815" y="3057623"/>
            <a:ext cx="1771000" cy="33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EA1A248-F859-5547-A7B2-23F525904B2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928" y="2937623"/>
            <a:ext cx="719681" cy="576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988821E-F212-0547-9CE3-36DA7F059F6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221" y="2985623"/>
            <a:ext cx="620689" cy="48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06F202F-0F52-3749-A272-773A1B2BEA9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090" y="3038956"/>
            <a:ext cx="983415" cy="37333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A754EB0-F72E-6C46-83C4-6C449B7D69C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581" y="3033623"/>
            <a:ext cx="901305" cy="38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7A1F71E-AE55-B24B-AB67-C0B0E940CC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3344" y="3081623"/>
            <a:ext cx="156738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3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Div Deckblatt Bild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8F392E-76CB-8649-9E43-AA5F04263B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35C2685-E955-BB47-939F-D1FC62973E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268" y="6507811"/>
            <a:ext cx="1890055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t>Page </a:t>
            </a:r>
            <a:fld id="{590A1C90-9FEE-1449-8DD2-3B30C7940062}" type="slidenum"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5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2B13E882-8458-F24A-893F-246D11C4A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311104"/>
            <a:ext cx="9120000" cy="2235793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</a:t>
            </a:r>
          </a:p>
        </p:txBody>
      </p:sp>
    </p:spTree>
    <p:extLst>
      <p:ext uri="{BB962C8B-B14F-4D97-AF65-F5344CB8AC3E}">
        <p14:creationId xmlns:p14="http://schemas.microsoft.com/office/powerpoint/2010/main" val="2697496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hnowledgem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D36A257-822F-7A4E-9685-E799E3EDB7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97567" y="2607378"/>
            <a:ext cx="9419792" cy="115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We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kindly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acknowledge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support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German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Centre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for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Integrative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Biodiversity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Research (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iDiv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) Halle-Jena-Leipzig,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funded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>
                <a:solidFill>
                  <a:schemeClr val="bg1"/>
                </a:solidFill>
                <a:latin typeface="Verdana" charset="0"/>
                <a:cs typeface="Verdana" charset="0"/>
              </a:rPr>
              <a:t>Deutsche Forschungsgemeinschaft 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(FZT 118).</a:t>
            </a:r>
          </a:p>
        </p:txBody>
      </p:sp>
    </p:spTree>
    <p:extLst>
      <p:ext uri="{BB962C8B-B14F-4D97-AF65-F5344CB8AC3E}">
        <p14:creationId xmlns:p14="http://schemas.microsoft.com/office/powerpoint/2010/main" val="4011722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A8A817-D9C0-4227-AB31-D72BAD63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7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7635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07635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95603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95603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5" name="Bildplatzhalter 7">
            <a:extLst>
              <a:ext uri="{FF2B5EF4-FFF2-40B4-BE49-F238E27FC236}">
                <a16:creationId xmlns:a16="http://schemas.microsoft.com/office/drawing/2014/main" id="{4EF6332A-E402-0F49-94EE-0610031AFB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83571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F60C0638-D5E7-DE42-BFAE-1B13297270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83571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1540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871540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3938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3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1451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35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- 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0277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463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97AF8F-F272-E041-93E3-75C1AB2E8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30A502A0-314C-0F46-AB42-98AC32D71C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F5429A-927E-7B43-BFB3-77CC5AB73E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92000" y="4608000"/>
            <a:ext cx="7248000" cy="1200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0755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AFE084-3A29-C64B-BBCA-A5840C826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0000" y="6240001"/>
            <a:ext cx="1599691" cy="36618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46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 dt="0"/>
  <p:txStyles>
    <p:titleStyle>
      <a:lvl1pPr algn="ctr" defTabSz="142879" rtl="0" eaLnBrk="1" fontAlgn="base" hangingPunct="1">
        <a:spcBef>
          <a:spcPct val="0"/>
        </a:spcBef>
        <a:spcAft>
          <a:spcPct val="0"/>
        </a:spcAft>
        <a:defRPr sz="1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228606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457213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685818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914425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07160" indent="-10716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32576" indent="-88902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5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57991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5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0166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4454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788352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31690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75028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18364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1pPr>
      <a:lvl2pPr marL="14333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2pPr>
      <a:lvl3pPr marL="286674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3pPr>
      <a:lvl4pPr marL="43001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4pPr>
      <a:lvl5pPr marL="57334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5pPr>
      <a:lvl6pPr marL="71668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6pPr>
      <a:lvl7pPr marL="86002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7pPr>
      <a:lvl8pPr marL="1003359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8pPr>
      <a:lvl9pPr marL="114669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nghua.shen@idiv.de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estech.shinyapps.io/citationchaser" TargetMode="Externa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>
            <a:extLst>
              <a:ext uri="{FF2B5EF4-FFF2-40B4-BE49-F238E27FC236}">
                <a16:creationId xmlns:a16="http://schemas.microsoft.com/office/drawing/2014/main" id="{E978F6D6-8193-4525-8476-DDE04A8F7577}"/>
              </a:ext>
            </a:extLst>
          </p:cNvPr>
          <p:cNvSpPr txBox="1">
            <a:spLocks/>
          </p:cNvSpPr>
          <p:nvPr/>
        </p:nvSpPr>
        <p:spPr>
          <a:xfrm>
            <a:off x="1536000" y="1872268"/>
            <a:ext cx="9120000" cy="1440000"/>
          </a:xfrm>
          <a:prstGeom prst="rect">
            <a:avLst/>
          </a:prstGeom>
        </p:spPr>
        <p:txBody>
          <a:bodyPr/>
          <a:lstStyle>
            <a:lvl1pPr marL="107160" indent="-10716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altLang="zh-CN" sz="4800" b="1" dirty="0">
                <a:solidFill>
                  <a:prstClr val="black"/>
                </a:solidFill>
              </a:rPr>
              <a:t>Literature </a:t>
            </a:r>
            <a:r>
              <a:rPr lang="en-US" sz="4800" b="1" dirty="0">
                <a:solidFill>
                  <a:prstClr val="black"/>
                </a:solidFill>
              </a:rPr>
              <a:t>search and data compilation</a:t>
            </a:r>
            <a:endParaRPr lang="de-DE" sz="4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C2B0E12-2E6B-4631-BDC5-3F339BB01C35}"/>
              </a:ext>
            </a:extLst>
          </p:cNvPr>
          <p:cNvSpPr txBox="1">
            <a:spLocks/>
          </p:cNvSpPr>
          <p:nvPr/>
        </p:nvSpPr>
        <p:spPr>
          <a:xfrm>
            <a:off x="1421363" y="37918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Minghua Shen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E</a:t>
            </a:r>
            <a:r>
              <a:rPr lang="en-US" altLang="zh-CN" sz="2000" dirty="0">
                <a:solidFill>
                  <a:sysClr val="windowText" lastClr="000000"/>
                </a:solidFill>
                <a:latin typeface="Calibri" panose="020F0502020204030204"/>
              </a:rPr>
              <a:t>mail: </a:t>
            </a:r>
            <a:r>
              <a:rPr lang="en-US" altLang="zh-CN" sz="2000" dirty="0">
                <a:solidFill>
                  <a:sysClr val="windowText" lastClr="000000"/>
                </a:solidFill>
                <a:latin typeface="Calibri" panose="020F0502020204030204"/>
                <a:hlinkClick r:id="rId2"/>
              </a:rPr>
              <a:t>minghua.shen@idiv.de</a:t>
            </a:r>
            <a:endParaRPr lang="en-US" altLang="zh-CN" sz="20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alibri" panose="020F0502020204030204"/>
              </a:rPr>
              <a:t>31/08/2024 Shanghai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20DCB-70AA-410D-ABB6-D08442054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76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9264E2-4D93-40F3-A7FE-52E99B365484}"/>
              </a:ext>
            </a:extLst>
          </p:cNvPr>
          <p:cNvSpPr/>
          <p:nvPr/>
        </p:nvSpPr>
        <p:spPr>
          <a:xfrm>
            <a:off x="346221" y="305191"/>
            <a:ext cx="6415859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b="1" dirty="0"/>
              <a:t>Search resources</a:t>
            </a:r>
          </a:p>
          <a:p>
            <a:pPr lvl="1"/>
            <a:endParaRPr lang="en-US" dirty="0"/>
          </a:p>
          <a:p>
            <a:pPr lvl="1"/>
            <a:r>
              <a:rPr lang="en-US" sz="2000" dirty="0"/>
              <a:t>Literature: </a:t>
            </a:r>
            <a:r>
              <a:rPr lang="en-US" sz="2000" b="1" dirty="0">
                <a:solidFill>
                  <a:srgbClr val="C00000"/>
                </a:solidFill>
              </a:rPr>
              <a:t>Web of science</a:t>
            </a:r>
            <a:r>
              <a:rPr lang="en-US" sz="2000" dirty="0"/>
              <a:t>; Google Scholar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Repository: Dryad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579EB860-0A24-4F0E-BF24-DA191146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47759"/>
            <a:ext cx="5655625" cy="26066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139D6-4B9A-480B-B172-2405D144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16" y="2734954"/>
            <a:ext cx="4683967" cy="21866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48646-347E-4E3D-942A-AD48DFED77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541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4E911-5259-4EA1-BD4C-F4EEDB0B74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hoose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search terms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B152D3A-D618-4CED-92DC-003FFF8672F3}"/>
              </a:ext>
            </a:extLst>
          </p:cNvPr>
          <p:cNvSpPr txBox="1">
            <a:spLocks/>
          </p:cNvSpPr>
          <p:nvPr/>
        </p:nvSpPr>
        <p:spPr>
          <a:xfrm>
            <a:off x="609600" y="1192378"/>
            <a:ext cx="10972800" cy="2014285"/>
          </a:xfrm>
          <a:prstGeom prst="rect">
            <a:avLst/>
          </a:prstGeom>
        </p:spPr>
        <p:txBody>
          <a:bodyPr/>
          <a:lstStyle>
            <a:lvl1pPr marL="107160" indent="-10716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A0A0A"/>
                </a:solidFill>
              </a:rPr>
              <a:t>The most important part to find relevant literature</a:t>
            </a:r>
          </a:p>
          <a:p>
            <a:r>
              <a:rPr lang="en-US" sz="2000" dirty="0">
                <a:solidFill>
                  <a:srgbClr val="0A0A0A"/>
                </a:solidFill>
              </a:rPr>
              <a:t>Do a broad literature search first to get a quick overview of the topic</a:t>
            </a:r>
          </a:p>
          <a:p>
            <a:r>
              <a:rPr lang="en-US" sz="2000" dirty="0"/>
              <a:t>Group your search terms according to PICO/PECO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9BC1E-1059-4382-8B9F-676AF04FA530}"/>
              </a:ext>
            </a:extLst>
          </p:cNvPr>
          <p:cNvSpPr/>
          <p:nvPr/>
        </p:nvSpPr>
        <p:spPr>
          <a:xfrm>
            <a:off x="6383175" y="6356351"/>
            <a:ext cx="5296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2016; </a:t>
            </a:r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D8866C-F9D1-4313-99C0-0542E3E5CC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2B843-D1E9-4464-939D-AE645ED7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/>
          <a:stretch/>
        </p:blipFill>
        <p:spPr>
          <a:xfrm>
            <a:off x="2803390" y="2665025"/>
            <a:ext cx="5017648" cy="3691326"/>
          </a:xfrm>
          <a:prstGeom prst="rect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79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467F3-4ED8-4C5B-9CFA-2EE01B60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                 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53554-501A-4A3C-90A4-3A8B22514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1080"/>
            <a:ext cx="10972800" cy="504493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Consider which relevant terms you should include</a:t>
            </a:r>
          </a:p>
          <a:p>
            <a:pPr lvl="1"/>
            <a:r>
              <a:rPr lang="en-US" sz="2000" dirty="0"/>
              <a:t>Broader terms: richness – biodiversity…</a:t>
            </a:r>
          </a:p>
          <a:p>
            <a:pPr lvl="1"/>
            <a:r>
              <a:rPr lang="en-US" sz="2000" dirty="0"/>
              <a:t>Narrower terms: species – plants, birds…</a:t>
            </a:r>
          </a:p>
          <a:p>
            <a:pPr lvl="1"/>
            <a:r>
              <a:rPr lang="en-US" sz="2000" dirty="0"/>
              <a:t>Synonyms: elevation – altitude…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18E30-0FA7-4864-9F8A-47405F58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A817-D9C0-4227-AB31-D72BAD6323F1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12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6E91B1-ADF5-4E70-BA73-96516BA8CD31}"/>
              </a:ext>
            </a:extLst>
          </p:cNvPr>
          <p:cNvSpPr txBox="1">
            <a:spLocks/>
          </p:cNvSpPr>
          <p:nvPr/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/>
          <a:lstStyle>
            <a:lvl1pPr marL="107160" indent="-10716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644E0-F57A-41FD-947D-38597D0653AF}"/>
              </a:ext>
            </a:extLst>
          </p:cNvPr>
          <p:cNvSpPr/>
          <p:nvPr/>
        </p:nvSpPr>
        <p:spPr>
          <a:xfrm>
            <a:off x="512310" y="285347"/>
            <a:ext cx="4862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42879" fontAlgn="base">
              <a:spcBef>
                <a:spcPct val="2000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rPr>
              <a:t>Relevant </a:t>
            </a:r>
            <a:r>
              <a:rPr lang="en-US" sz="32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rPr>
              <a:t>keyworkds</a:t>
            </a:r>
            <a:endParaRPr lang="en-US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0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3172F-BB28-4C88-B2AA-802CCF82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                      </a:t>
            </a:r>
            <a:b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                                                    Truncation, wild card &amp; phrase search</a:t>
            </a:r>
            <a:br>
              <a:rPr lang="de-DE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en-US" sz="3200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78F39-AA6A-4E16-BCA6-62764F44F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5310022"/>
          </a:xfrm>
        </p:spPr>
        <p:txBody>
          <a:bodyPr/>
          <a:lstStyle/>
          <a:p>
            <a:r>
              <a:rPr lang="en-US" sz="2000" dirty="0"/>
              <a:t>Truncation (e.g. *) used to search different word endings</a:t>
            </a:r>
          </a:p>
          <a:p>
            <a:pPr lvl="1"/>
            <a:r>
              <a:rPr lang="en-US" sz="2000" dirty="0"/>
              <a:t>e.g. use </a:t>
            </a:r>
            <a:r>
              <a:rPr lang="en-US" sz="2000" dirty="0" err="1"/>
              <a:t>comput</a:t>
            </a:r>
            <a:r>
              <a:rPr lang="en-US" sz="2000" dirty="0"/>
              <a:t>* to find computer, computers, computed, computing, etc.</a:t>
            </a:r>
          </a:p>
          <a:p>
            <a:endParaRPr lang="en-US" sz="2000" dirty="0"/>
          </a:p>
          <a:p>
            <a:r>
              <a:rPr lang="en-US" sz="2000" dirty="0"/>
              <a:t>Wild Cards (e.g. ?) used to search for spelling variants</a:t>
            </a:r>
          </a:p>
          <a:p>
            <a:pPr lvl="1"/>
            <a:r>
              <a:rPr lang="en-US" sz="2000" dirty="0"/>
              <a:t>e.g. use </a:t>
            </a:r>
            <a:r>
              <a:rPr lang="en-US" sz="2000" dirty="0" err="1"/>
              <a:t>colo?r</a:t>
            </a:r>
            <a:r>
              <a:rPr lang="en-US" sz="2000" dirty="0"/>
              <a:t> to find color and </a:t>
            </a:r>
            <a:r>
              <a:rPr lang="en-US" sz="2000" dirty="0" err="1"/>
              <a:t>colour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Phrase search (“ ”) used to search for precisely the text you have written</a:t>
            </a:r>
          </a:p>
          <a:p>
            <a:pPr lvl="1"/>
            <a:r>
              <a:rPr lang="en-US" sz="2000" dirty="0"/>
              <a:t>e.g. “species richness”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5D5E5-9843-48BF-9BF9-068548D3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A817-D9C0-4227-AB31-D72BAD6323F1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13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65CEB-BFB9-4C64-A577-9E3D5E954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</a:rPr>
              <a:t>                                      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                                                                   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Search strategy 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– Boolean operator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CCD464-97C5-4403-A634-C9B63525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OR: use to combine terms within the same concept</a:t>
            </a:r>
          </a:p>
          <a:p>
            <a:r>
              <a:rPr lang="en-US" sz="2000" dirty="0"/>
              <a:t>AND: </a:t>
            </a:r>
            <a:r>
              <a:rPr lang="en-US" altLang="zh-CN" sz="2000" dirty="0"/>
              <a:t>use to combine together different concepts</a:t>
            </a:r>
          </a:p>
          <a:p>
            <a:r>
              <a:rPr lang="en-US" sz="2000" dirty="0"/>
              <a:t>NOT: use to exclude terms from your search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40C371-FB88-4BA2-B1EC-592E4064407D}"/>
              </a:ext>
            </a:extLst>
          </p:cNvPr>
          <p:cNvGrpSpPr/>
          <p:nvPr/>
        </p:nvGrpSpPr>
        <p:grpSpPr>
          <a:xfrm>
            <a:off x="1173843" y="4243972"/>
            <a:ext cx="2329544" cy="1553030"/>
            <a:chOff x="856343" y="4444899"/>
            <a:chExt cx="2329544" cy="1553030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FB1C4EE-1CED-4063-91A2-C66439886EC7}"/>
                </a:ext>
              </a:extLst>
            </p:cNvPr>
            <p:cNvSpPr/>
            <p:nvPr/>
          </p:nvSpPr>
          <p:spPr bwMode="auto">
            <a:xfrm>
              <a:off x="1632857" y="4552603"/>
              <a:ext cx="776516" cy="1337624"/>
            </a:xfrm>
            <a:custGeom>
              <a:avLst/>
              <a:gdLst>
                <a:gd name="connsiteX0" fmla="*/ 388258 w 776516"/>
                <a:gd name="connsiteY0" fmla="*/ 0 h 1337624"/>
                <a:gd name="connsiteX1" fmla="*/ 434158 w 776516"/>
                <a:gd name="connsiteY1" fmla="*/ 24914 h 1337624"/>
                <a:gd name="connsiteX2" fmla="*/ 776516 w 776516"/>
                <a:gd name="connsiteY2" fmla="*/ 668812 h 1337624"/>
                <a:gd name="connsiteX3" fmla="*/ 434158 w 776516"/>
                <a:gd name="connsiteY3" fmla="*/ 1312710 h 1337624"/>
                <a:gd name="connsiteX4" fmla="*/ 388258 w 776516"/>
                <a:gd name="connsiteY4" fmla="*/ 1337624 h 1337624"/>
                <a:gd name="connsiteX5" fmla="*/ 342358 w 776516"/>
                <a:gd name="connsiteY5" fmla="*/ 1312710 h 1337624"/>
                <a:gd name="connsiteX6" fmla="*/ 0 w 776516"/>
                <a:gd name="connsiteY6" fmla="*/ 668812 h 1337624"/>
                <a:gd name="connsiteX7" fmla="*/ 342358 w 776516"/>
                <a:gd name="connsiteY7" fmla="*/ 24914 h 1337624"/>
                <a:gd name="connsiteX8" fmla="*/ 388258 w 776516"/>
                <a:gd name="connsiteY8" fmla="*/ 0 h 133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516" h="1337624">
                  <a:moveTo>
                    <a:pt x="388258" y="0"/>
                  </a:moveTo>
                  <a:lnTo>
                    <a:pt x="434158" y="24914"/>
                  </a:lnTo>
                  <a:cubicBezTo>
                    <a:pt x="640712" y="164459"/>
                    <a:pt x="776516" y="400777"/>
                    <a:pt x="776516" y="668812"/>
                  </a:cubicBezTo>
                  <a:cubicBezTo>
                    <a:pt x="776516" y="936848"/>
                    <a:pt x="640712" y="1173165"/>
                    <a:pt x="434158" y="1312710"/>
                  </a:cubicBezTo>
                  <a:lnTo>
                    <a:pt x="388258" y="1337624"/>
                  </a:lnTo>
                  <a:lnTo>
                    <a:pt x="342358" y="1312710"/>
                  </a:lnTo>
                  <a:cubicBezTo>
                    <a:pt x="135804" y="1173165"/>
                    <a:pt x="0" y="936848"/>
                    <a:pt x="0" y="668812"/>
                  </a:cubicBezTo>
                  <a:cubicBezTo>
                    <a:pt x="0" y="400777"/>
                    <a:pt x="135804" y="164459"/>
                    <a:pt x="342358" y="24914"/>
                  </a:cubicBezTo>
                  <a:lnTo>
                    <a:pt x="388258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7C10460-2268-4447-AF59-CA52BA0CE0EF}"/>
                </a:ext>
              </a:extLst>
            </p:cNvPr>
            <p:cNvSpPr/>
            <p:nvPr/>
          </p:nvSpPr>
          <p:spPr bwMode="auto">
            <a:xfrm>
              <a:off x="856343" y="4444899"/>
              <a:ext cx="1164772" cy="1553030"/>
            </a:xfrm>
            <a:custGeom>
              <a:avLst/>
              <a:gdLst>
                <a:gd name="connsiteX0" fmla="*/ 776515 w 1164772"/>
                <a:gd name="connsiteY0" fmla="*/ 0 h 1553030"/>
                <a:gd name="connsiteX1" fmla="*/ 1078770 w 1164772"/>
                <a:gd name="connsiteY1" fmla="*/ 61022 h 1553030"/>
                <a:gd name="connsiteX2" fmla="*/ 1164772 w 1164772"/>
                <a:gd name="connsiteY2" fmla="*/ 107703 h 1553030"/>
                <a:gd name="connsiteX3" fmla="*/ 1118872 w 1164772"/>
                <a:gd name="connsiteY3" fmla="*/ 132617 h 1553030"/>
                <a:gd name="connsiteX4" fmla="*/ 776514 w 1164772"/>
                <a:gd name="connsiteY4" fmla="*/ 776515 h 1553030"/>
                <a:gd name="connsiteX5" fmla="*/ 1118872 w 1164772"/>
                <a:gd name="connsiteY5" fmla="*/ 1420413 h 1553030"/>
                <a:gd name="connsiteX6" fmla="*/ 1164772 w 1164772"/>
                <a:gd name="connsiteY6" fmla="*/ 1445327 h 1553030"/>
                <a:gd name="connsiteX7" fmla="*/ 1078770 w 1164772"/>
                <a:gd name="connsiteY7" fmla="*/ 1492008 h 1553030"/>
                <a:gd name="connsiteX8" fmla="*/ 776515 w 1164772"/>
                <a:gd name="connsiteY8" fmla="*/ 1553030 h 1553030"/>
                <a:gd name="connsiteX9" fmla="*/ 0 w 1164772"/>
                <a:gd name="connsiteY9" fmla="*/ 776515 h 1553030"/>
                <a:gd name="connsiteX10" fmla="*/ 776515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776515" y="0"/>
                  </a:moveTo>
                  <a:cubicBezTo>
                    <a:pt x="883729" y="0"/>
                    <a:pt x="985869" y="21729"/>
                    <a:pt x="1078770" y="61022"/>
                  </a:cubicBezTo>
                  <a:lnTo>
                    <a:pt x="1164772" y="107703"/>
                  </a:lnTo>
                  <a:lnTo>
                    <a:pt x="1118872" y="132617"/>
                  </a:lnTo>
                  <a:cubicBezTo>
                    <a:pt x="912318" y="272162"/>
                    <a:pt x="776514" y="508480"/>
                    <a:pt x="776514" y="776515"/>
                  </a:cubicBezTo>
                  <a:cubicBezTo>
                    <a:pt x="776514" y="1044551"/>
                    <a:pt x="912318" y="1280868"/>
                    <a:pt x="1118872" y="1420413"/>
                  </a:cubicBezTo>
                  <a:lnTo>
                    <a:pt x="1164772" y="1445327"/>
                  </a:lnTo>
                  <a:lnTo>
                    <a:pt x="1078770" y="1492008"/>
                  </a:lnTo>
                  <a:cubicBezTo>
                    <a:pt x="985869" y="1531302"/>
                    <a:pt x="883729" y="1553030"/>
                    <a:pt x="776515" y="1553030"/>
                  </a:cubicBezTo>
                  <a:cubicBezTo>
                    <a:pt x="347658" y="1553030"/>
                    <a:pt x="0" y="1205372"/>
                    <a:pt x="0" y="776515"/>
                  </a:cubicBezTo>
                  <a:cubicBezTo>
                    <a:pt x="0" y="347658"/>
                    <a:pt x="347658" y="0"/>
                    <a:pt x="776515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b="1" dirty="0">
                <a:latin typeface="Arial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  </a:t>
              </a: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8E37638-63C0-4DE6-8876-F75A4BCE6393}"/>
                </a:ext>
              </a:extLst>
            </p:cNvPr>
            <p:cNvSpPr/>
            <p:nvPr/>
          </p:nvSpPr>
          <p:spPr bwMode="auto">
            <a:xfrm>
              <a:off x="2021115" y="4444899"/>
              <a:ext cx="1164772" cy="1553030"/>
            </a:xfrm>
            <a:custGeom>
              <a:avLst/>
              <a:gdLst>
                <a:gd name="connsiteX0" fmla="*/ 388257 w 1164772"/>
                <a:gd name="connsiteY0" fmla="*/ 0 h 1553030"/>
                <a:gd name="connsiteX1" fmla="*/ 1164772 w 1164772"/>
                <a:gd name="connsiteY1" fmla="*/ 776515 h 1553030"/>
                <a:gd name="connsiteX2" fmla="*/ 388257 w 1164772"/>
                <a:gd name="connsiteY2" fmla="*/ 1553030 h 1553030"/>
                <a:gd name="connsiteX3" fmla="*/ 86002 w 1164772"/>
                <a:gd name="connsiteY3" fmla="*/ 1492008 h 1553030"/>
                <a:gd name="connsiteX4" fmla="*/ 0 w 1164772"/>
                <a:gd name="connsiteY4" fmla="*/ 1445327 h 1553030"/>
                <a:gd name="connsiteX5" fmla="*/ 45900 w 1164772"/>
                <a:gd name="connsiteY5" fmla="*/ 1420413 h 1553030"/>
                <a:gd name="connsiteX6" fmla="*/ 388258 w 1164772"/>
                <a:gd name="connsiteY6" fmla="*/ 776515 h 1553030"/>
                <a:gd name="connsiteX7" fmla="*/ 45900 w 1164772"/>
                <a:gd name="connsiteY7" fmla="*/ 132617 h 1553030"/>
                <a:gd name="connsiteX8" fmla="*/ 0 w 1164772"/>
                <a:gd name="connsiteY8" fmla="*/ 107703 h 1553030"/>
                <a:gd name="connsiteX9" fmla="*/ 86002 w 1164772"/>
                <a:gd name="connsiteY9" fmla="*/ 61022 h 1553030"/>
                <a:gd name="connsiteX10" fmla="*/ 388257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388257" y="0"/>
                  </a:moveTo>
                  <a:cubicBezTo>
                    <a:pt x="817114" y="0"/>
                    <a:pt x="1164772" y="347658"/>
                    <a:pt x="1164772" y="776515"/>
                  </a:cubicBezTo>
                  <a:cubicBezTo>
                    <a:pt x="1164772" y="1205372"/>
                    <a:pt x="817114" y="1553030"/>
                    <a:pt x="388257" y="1553030"/>
                  </a:cubicBezTo>
                  <a:cubicBezTo>
                    <a:pt x="281043" y="1553030"/>
                    <a:pt x="178904" y="1531302"/>
                    <a:pt x="86002" y="1492008"/>
                  </a:cubicBezTo>
                  <a:lnTo>
                    <a:pt x="0" y="1445327"/>
                  </a:lnTo>
                  <a:lnTo>
                    <a:pt x="45900" y="1420413"/>
                  </a:lnTo>
                  <a:cubicBezTo>
                    <a:pt x="252454" y="1280868"/>
                    <a:pt x="388258" y="1044551"/>
                    <a:pt x="388258" y="776515"/>
                  </a:cubicBezTo>
                  <a:cubicBezTo>
                    <a:pt x="388258" y="508480"/>
                    <a:pt x="252454" y="272162"/>
                    <a:pt x="45900" y="132617"/>
                  </a:cubicBezTo>
                  <a:lnTo>
                    <a:pt x="0" y="107703"/>
                  </a:lnTo>
                  <a:lnTo>
                    <a:pt x="86002" y="61022"/>
                  </a:lnTo>
                  <a:cubicBezTo>
                    <a:pt x="178904" y="21729"/>
                    <a:pt x="281043" y="0"/>
                    <a:pt x="388257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   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atin typeface="Arial" charset="0"/>
                  <a:ea typeface="宋体" pitchFamily="2" charset="-122"/>
                </a:rPr>
                <a:t>   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252726-D169-43E5-AFBA-FDB2E412320C}"/>
              </a:ext>
            </a:extLst>
          </p:cNvPr>
          <p:cNvGrpSpPr/>
          <p:nvPr/>
        </p:nvGrpSpPr>
        <p:grpSpPr>
          <a:xfrm>
            <a:off x="4759181" y="4243972"/>
            <a:ext cx="2329544" cy="1553030"/>
            <a:chOff x="856343" y="4444899"/>
            <a:chExt cx="2329544" cy="1553030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D8D31DD-6B27-4F7C-977C-163172421703}"/>
                </a:ext>
              </a:extLst>
            </p:cNvPr>
            <p:cNvSpPr/>
            <p:nvPr/>
          </p:nvSpPr>
          <p:spPr bwMode="auto">
            <a:xfrm>
              <a:off x="1632857" y="4552603"/>
              <a:ext cx="776516" cy="1337624"/>
            </a:xfrm>
            <a:custGeom>
              <a:avLst/>
              <a:gdLst>
                <a:gd name="connsiteX0" fmla="*/ 388258 w 776516"/>
                <a:gd name="connsiteY0" fmla="*/ 0 h 1337624"/>
                <a:gd name="connsiteX1" fmla="*/ 434158 w 776516"/>
                <a:gd name="connsiteY1" fmla="*/ 24914 h 1337624"/>
                <a:gd name="connsiteX2" fmla="*/ 776516 w 776516"/>
                <a:gd name="connsiteY2" fmla="*/ 668812 h 1337624"/>
                <a:gd name="connsiteX3" fmla="*/ 434158 w 776516"/>
                <a:gd name="connsiteY3" fmla="*/ 1312710 h 1337624"/>
                <a:gd name="connsiteX4" fmla="*/ 388258 w 776516"/>
                <a:gd name="connsiteY4" fmla="*/ 1337624 h 1337624"/>
                <a:gd name="connsiteX5" fmla="*/ 342358 w 776516"/>
                <a:gd name="connsiteY5" fmla="*/ 1312710 h 1337624"/>
                <a:gd name="connsiteX6" fmla="*/ 0 w 776516"/>
                <a:gd name="connsiteY6" fmla="*/ 668812 h 1337624"/>
                <a:gd name="connsiteX7" fmla="*/ 342358 w 776516"/>
                <a:gd name="connsiteY7" fmla="*/ 24914 h 1337624"/>
                <a:gd name="connsiteX8" fmla="*/ 388258 w 776516"/>
                <a:gd name="connsiteY8" fmla="*/ 0 h 133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516" h="1337624">
                  <a:moveTo>
                    <a:pt x="388258" y="0"/>
                  </a:moveTo>
                  <a:lnTo>
                    <a:pt x="434158" y="24914"/>
                  </a:lnTo>
                  <a:cubicBezTo>
                    <a:pt x="640712" y="164459"/>
                    <a:pt x="776516" y="400777"/>
                    <a:pt x="776516" y="668812"/>
                  </a:cubicBezTo>
                  <a:cubicBezTo>
                    <a:pt x="776516" y="936848"/>
                    <a:pt x="640712" y="1173165"/>
                    <a:pt x="434158" y="1312710"/>
                  </a:cubicBezTo>
                  <a:lnTo>
                    <a:pt x="388258" y="1337624"/>
                  </a:lnTo>
                  <a:lnTo>
                    <a:pt x="342358" y="1312710"/>
                  </a:lnTo>
                  <a:cubicBezTo>
                    <a:pt x="135804" y="1173165"/>
                    <a:pt x="0" y="936848"/>
                    <a:pt x="0" y="668812"/>
                  </a:cubicBezTo>
                  <a:cubicBezTo>
                    <a:pt x="0" y="400777"/>
                    <a:pt x="135804" y="164459"/>
                    <a:pt x="342358" y="24914"/>
                  </a:cubicBezTo>
                  <a:lnTo>
                    <a:pt x="388258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29B3179A-3A7E-4ABC-AB05-98ECD13AA268}"/>
                </a:ext>
              </a:extLst>
            </p:cNvPr>
            <p:cNvSpPr/>
            <p:nvPr/>
          </p:nvSpPr>
          <p:spPr bwMode="auto">
            <a:xfrm>
              <a:off x="856343" y="4444899"/>
              <a:ext cx="1164772" cy="1553030"/>
            </a:xfrm>
            <a:custGeom>
              <a:avLst/>
              <a:gdLst>
                <a:gd name="connsiteX0" fmla="*/ 776515 w 1164772"/>
                <a:gd name="connsiteY0" fmla="*/ 0 h 1553030"/>
                <a:gd name="connsiteX1" fmla="*/ 1078770 w 1164772"/>
                <a:gd name="connsiteY1" fmla="*/ 61022 h 1553030"/>
                <a:gd name="connsiteX2" fmla="*/ 1164772 w 1164772"/>
                <a:gd name="connsiteY2" fmla="*/ 107703 h 1553030"/>
                <a:gd name="connsiteX3" fmla="*/ 1118872 w 1164772"/>
                <a:gd name="connsiteY3" fmla="*/ 132617 h 1553030"/>
                <a:gd name="connsiteX4" fmla="*/ 776514 w 1164772"/>
                <a:gd name="connsiteY4" fmla="*/ 776515 h 1553030"/>
                <a:gd name="connsiteX5" fmla="*/ 1118872 w 1164772"/>
                <a:gd name="connsiteY5" fmla="*/ 1420413 h 1553030"/>
                <a:gd name="connsiteX6" fmla="*/ 1164772 w 1164772"/>
                <a:gd name="connsiteY6" fmla="*/ 1445327 h 1553030"/>
                <a:gd name="connsiteX7" fmla="*/ 1078770 w 1164772"/>
                <a:gd name="connsiteY7" fmla="*/ 1492008 h 1553030"/>
                <a:gd name="connsiteX8" fmla="*/ 776515 w 1164772"/>
                <a:gd name="connsiteY8" fmla="*/ 1553030 h 1553030"/>
                <a:gd name="connsiteX9" fmla="*/ 0 w 1164772"/>
                <a:gd name="connsiteY9" fmla="*/ 776515 h 1553030"/>
                <a:gd name="connsiteX10" fmla="*/ 776515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776515" y="0"/>
                  </a:moveTo>
                  <a:cubicBezTo>
                    <a:pt x="883729" y="0"/>
                    <a:pt x="985869" y="21729"/>
                    <a:pt x="1078770" y="61022"/>
                  </a:cubicBezTo>
                  <a:lnTo>
                    <a:pt x="1164772" y="107703"/>
                  </a:lnTo>
                  <a:lnTo>
                    <a:pt x="1118872" y="132617"/>
                  </a:lnTo>
                  <a:cubicBezTo>
                    <a:pt x="912318" y="272162"/>
                    <a:pt x="776514" y="508480"/>
                    <a:pt x="776514" y="776515"/>
                  </a:cubicBezTo>
                  <a:cubicBezTo>
                    <a:pt x="776514" y="1044551"/>
                    <a:pt x="912318" y="1280868"/>
                    <a:pt x="1118872" y="1420413"/>
                  </a:cubicBezTo>
                  <a:lnTo>
                    <a:pt x="1164772" y="1445327"/>
                  </a:lnTo>
                  <a:lnTo>
                    <a:pt x="1078770" y="1492008"/>
                  </a:lnTo>
                  <a:cubicBezTo>
                    <a:pt x="985869" y="1531302"/>
                    <a:pt x="883729" y="1553030"/>
                    <a:pt x="776515" y="1553030"/>
                  </a:cubicBezTo>
                  <a:cubicBezTo>
                    <a:pt x="347658" y="1553030"/>
                    <a:pt x="0" y="1205372"/>
                    <a:pt x="0" y="776515"/>
                  </a:cubicBezTo>
                  <a:cubicBezTo>
                    <a:pt x="0" y="347658"/>
                    <a:pt x="347658" y="0"/>
                    <a:pt x="776515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54A7A50-EED0-4136-84A5-A944BB100F95}"/>
                </a:ext>
              </a:extLst>
            </p:cNvPr>
            <p:cNvSpPr/>
            <p:nvPr/>
          </p:nvSpPr>
          <p:spPr bwMode="auto">
            <a:xfrm>
              <a:off x="2021115" y="4444899"/>
              <a:ext cx="1164772" cy="1553030"/>
            </a:xfrm>
            <a:custGeom>
              <a:avLst/>
              <a:gdLst>
                <a:gd name="connsiteX0" fmla="*/ 388257 w 1164772"/>
                <a:gd name="connsiteY0" fmla="*/ 0 h 1553030"/>
                <a:gd name="connsiteX1" fmla="*/ 1164772 w 1164772"/>
                <a:gd name="connsiteY1" fmla="*/ 776515 h 1553030"/>
                <a:gd name="connsiteX2" fmla="*/ 388257 w 1164772"/>
                <a:gd name="connsiteY2" fmla="*/ 1553030 h 1553030"/>
                <a:gd name="connsiteX3" fmla="*/ 86002 w 1164772"/>
                <a:gd name="connsiteY3" fmla="*/ 1492008 h 1553030"/>
                <a:gd name="connsiteX4" fmla="*/ 0 w 1164772"/>
                <a:gd name="connsiteY4" fmla="*/ 1445327 h 1553030"/>
                <a:gd name="connsiteX5" fmla="*/ 45900 w 1164772"/>
                <a:gd name="connsiteY5" fmla="*/ 1420413 h 1553030"/>
                <a:gd name="connsiteX6" fmla="*/ 388258 w 1164772"/>
                <a:gd name="connsiteY6" fmla="*/ 776515 h 1553030"/>
                <a:gd name="connsiteX7" fmla="*/ 45900 w 1164772"/>
                <a:gd name="connsiteY7" fmla="*/ 132617 h 1553030"/>
                <a:gd name="connsiteX8" fmla="*/ 0 w 1164772"/>
                <a:gd name="connsiteY8" fmla="*/ 107703 h 1553030"/>
                <a:gd name="connsiteX9" fmla="*/ 86002 w 1164772"/>
                <a:gd name="connsiteY9" fmla="*/ 61022 h 1553030"/>
                <a:gd name="connsiteX10" fmla="*/ 388257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388257" y="0"/>
                  </a:moveTo>
                  <a:cubicBezTo>
                    <a:pt x="817114" y="0"/>
                    <a:pt x="1164772" y="347658"/>
                    <a:pt x="1164772" y="776515"/>
                  </a:cubicBezTo>
                  <a:cubicBezTo>
                    <a:pt x="1164772" y="1205372"/>
                    <a:pt x="817114" y="1553030"/>
                    <a:pt x="388257" y="1553030"/>
                  </a:cubicBezTo>
                  <a:cubicBezTo>
                    <a:pt x="281043" y="1553030"/>
                    <a:pt x="178904" y="1531302"/>
                    <a:pt x="86002" y="1492008"/>
                  </a:cubicBezTo>
                  <a:lnTo>
                    <a:pt x="0" y="1445327"/>
                  </a:lnTo>
                  <a:lnTo>
                    <a:pt x="45900" y="1420413"/>
                  </a:lnTo>
                  <a:cubicBezTo>
                    <a:pt x="252454" y="1280868"/>
                    <a:pt x="388258" y="1044551"/>
                    <a:pt x="388258" y="776515"/>
                  </a:cubicBezTo>
                  <a:cubicBezTo>
                    <a:pt x="388258" y="508480"/>
                    <a:pt x="252454" y="272162"/>
                    <a:pt x="45900" y="132617"/>
                  </a:cubicBezTo>
                  <a:lnTo>
                    <a:pt x="0" y="107703"/>
                  </a:lnTo>
                  <a:lnTo>
                    <a:pt x="86002" y="61022"/>
                  </a:lnTo>
                  <a:cubicBezTo>
                    <a:pt x="178904" y="21729"/>
                    <a:pt x="281043" y="0"/>
                    <a:pt x="388257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69FD428-2D21-43DC-8DE2-4681958F8E54}"/>
              </a:ext>
            </a:extLst>
          </p:cNvPr>
          <p:cNvGrpSpPr/>
          <p:nvPr/>
        </p:nvGrpSpPr>
        <p:grpSpPr>
          <a:xfrm>
            <a:off x="8696448" y="4243972"/>
            <a:ext cx="2329544" cy="1553030"/>
            <a:chOff x="856343" y="4444899"/>
            <a:chExt cx="2329544" cy="1553030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BB4F61A-A4A0-4CDC-819C-01FE873EF187}"/>
                </a:ext>
              </a:extLst>
            </p:cNvPr>
            <p:cNvSpPr/>
            <p:nvPr/>
          </p:nvSpPr>
          <p:spPr bwMode="auto">
            <a:xfrm>
              <a:off x="1632857" y="4552603"/>
              <a:ext cx="776516" cy="1337624"/>
            </a:xfrm>
            <a:custGeom>
              <a:avLst/>
              <a:gdLst>
                <a:gd name="connsiteX0" fmla="*/ 388258 w 776516"/>
                <a:gd name="connsiteY0" fmla="*/ 0 h 1337624"/>
                <a:gd name="connsiteX1" fmla="*/ 434158 w 776516"/>
                <a:gd name="connsiteY1" fmla="*/ 24914 h 1337624"/>
                <a:gd name="connsiteX2" fmla="*/ 776516 w 776516"/>
                <a:gd name="connsiteY2" fmla="*/ 668812 h 1337624"/>
                <a:gd name="connsiteX3" fmla="*/ 434158 w 776516"/>
                <a:gd name="connsiteY3" fmla="*/ 1312710 h 1337624"/>
                <a:gd name="connsiteX4" fmla="*/ 388258 w 776516"/>
                <a:gd name="connsiteY4" fmla="*/ 1337624 h 1337624"/>
                <a:gd name="connsiteX5" fmla="*/ 342358 w 776516"/>
                <a:gd name="connsiteY5" fmla="*/ 1312710 h 1337624"/>
                <a:gd name="connsiteX6" fmla="*/ 0 w 776516"/>
                <a:gd name="connsiteY6" fmla="*/ 668812 h 1337624"/>
                <a:gd name="connsiteX7" fmla="*/ 342358 w 776516"/>
                <a:gd name="connsiteY7" fmla="*/ 24914 h 1337624"/>
                <a:gd name="connsiteX8" fmla="*/ 388258 w 776516"/>
                <a:gd name="connsiteY8" fmla="*/ 0 h 133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516" h="1337624">
                  <a:moveTo>
                    <a:pt x="388258" y="0"/>
                  </a:moveTo>
                  <a:lnTo>
                    <a:pt x="434158" y="24914"/>
                  </a:lnTo>
                  <a:cubicBezTo>
                    <a:pt x="640712" y="164459"/>
                    <a:pt x="776516" y="400777"/>
                    <a:pt x="776516" y="668812"/>
                  </a:cubicBezTo>
                  <a:cubicBezTo>
                    <a:pt x="776516" y="936848"/>
                    <a:pt x="640712" y="1173165"/>
                    <a:pt x="434158" y="1312710"/>
                  </a:cubicBezTo>
                  <a:lnTo>
                    <a:pt x="388258" y="1337624"/>
                  </a:lnTo>
                  <a:lnTo>
                    <a:pt x="342358" y="1312710"/>
                  </a:lnTo>
                  <a:cubicBezTo>
                    <a:pt x="135804" y="1173165"/>
                    <a:pt x="0" y="936848"/>
                    <a:pt x="0" y="668812"/>
                  </a:cubicBezTo>
                  <a:cubicBezTo>
                    <a:pt x="0" y="400777"/>
                    <a:pt x="135804" y="164459"/>
                    <a:pt x="342358" y="24914"/>
                  </a:cubicBezTo>
                  <a:lnTo>
                    <a:pt x="388258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F7BA930-D2E6-4886-AA3D-8E48C6DEFA86}"/>
                </a:ext>
              </a:extLst>
            </p:cNvPr>
            <p:cNvSpPr/>
            <p:nvPr/>
          </p:nvSpPr>
          <p:spPr bwMode="auto">
            <a:xfrm>
              <a:off x="856343" y="4444899"/>
              <a:ext cx="1164772" cy="1553030"/>
            </a:xfrm>
            <a:custGeom>
              <a:avLst/>
              <a:gdLst>
                <a:gd name="connsiteX0" fmla="*/ 776515 w 1164772"/>
                <a:gd name="connsiteY0" fmla="*/ 0 h 1553030"/>
                <a:gd name="connsiteX1" fmla="*/ 1078770 w 1164772"/>
                <a:gd name="connsiteY1" fmla="*/ 61022 h 1553030"/>
                <a:gd name="connsiteX2" fmla="*/ 1164772 w 1164772"/>
                <a:gd name="connsiteY2" fmla="*/ 107703 h 1553030"/>
                <a:gd name="connsiteX3" fmla="*/ 1118872 w 1164772"/>
                <a:gd name="connsiteY3" fmla="*/ 132617 h 1553030"/>
                <a:gd name="connsiteX4" fmla="*/ 776514 w 1164772"/>
                <a:gd name="connsiteY4" fmla="*/ 776515 h 1553030"/>
                <a:gd name="connsiteX5" fmla="*/ 1118872 w 1164772"/>
                <a:gd name="connsiteY5" fmla="*/ 1420413 h 1553030"/>
                <a:gd name="connsiteX6" fmla="*/ 1164772 w 1164772"/>
                <a:gd name="connsiteY6" fmla="*/ 1445327 h 1553030"/>
                <a:gd name="connsiteX7" fmla="*/ 1078770 w 1164772"/>
                <a:gd name="connsiteY7" fmla="*/ 1492008 h 1553030"/>
                <a:gd name="connsiteX8" fmla="*/ 776515 w 1164772"/>
                <a:gd name="connsiteY8" fmla="*/ 1553030 h 1553030"/>
                <a:gd name="connsiteX9" fmla="*/ 0 w 1164772"/>
                <a:gd name="connsiteY9" fmla="*/ 776515 h 1553030"/>
                <a:gd name="connsiteX10" fmla="*/ 776515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776515" y="0"/>
                  </a:moveTo>
                  <a:cubicBezTo>
                    <a:pt x="883729" y="0"/>
                    <a:pt x="985869" y="21729"/>
                    <a:pt x="1078770" y="61022"/>
                  </a:cubicBezTo>
                  <a:lnTo>
                    <a:pt x="1164772" y="107703"/>
                  </a:lnTo>
                  <a:lnTo>
                    <a:pt x="1118872" y="132617"/>
                  </a:lnTo>
                  <a:cubicBezTo>
                    <a:pt x="912318" y="272162"/>
                    <a:pt x="776514" y="508480"/>
                    <a:pt x="776514" y="776515"/>
                  </a:cubicBezTo>
                  <a:cubicBezTo>
                    <a:pt x="776514" y="1044551"/>
                    <a:pt x="912318" y="1280868"/>
                    <a:pt x="1118872" y="1420413"/>
                  </a:cubicBezTo>
                  <a:lnTo>
                    <a:pt x="1164772" y="1445327"/>
                  </a:lnTo>
                  <a:lnTo>
                    <a:pt x="1078770" y="1492008"/>
                  </a:lnTo>
                  <a:cubicBezTo>
                    <a:pt x="985869" y="1531302"/>
                    <a:pt x="883729" y="1553030"/>
                    <a:pt x="776515" y="1553030"/>
                  </a:cubicBezTo>
                  <a:cubicBezTo>
                    <a:pt x="347658" y="1553030"/>
                    <a:pt x="0" y="1205372"/>
                    <a:pt x="0" y="776515"/>
                  </a:cubicBezTo>
                  <a:cubicBezTo>
                    <a:pt x="0" y="347658"/>
                    <a:pt x="347658" y="0"/>
                    <a:pt x="776515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D335EDE-E6A4-4EB8-9D95-DEF835B2E8B7}"/>
                </a:ext>
              </a:extLst>
            </p:cNvPr>
            <p:cNvSpPr/>
            <p:nvPr/>
          </p:nvSpPr>
          <p:spPr bwMode="auto">
            <a:xfrm>
              <a:off x="2021115" y="4444899"/>
              <a:ext cx="1164772" cy="1553030"/>
            </a:xfrm>
            <a:custGeom>
              <a:avLst/>
              <a:gdLst>
                <a:gd name="connsiteX0" fmla="*/ 388257 w 1164772"/>
                <a:gd name="connsiteY0" fmla="*/ 0 h 1553030"/>
                <a:gd name="connsiteX1" fmla="*/ 1164772 w 1164772"/>
                <a:gd name="connsiteY1" fmla="*/ 776515 h 1553030"/>
                <a:gd name="connsiteX2" fmla="*/ 388257 w 1164772"/>
                <a:gd name="connsiteY2" fmla="*/ 1553030 h 1553030"/>
                <a:gd name="connsiteX3" fmla="*/ 86002 w 1164772"/>
                <a:gd name="connsiteY3" fmla="*/ 1492008 h 1553030"/>
                <a:gd name="connsiteX4" fmla="*/ 0 w 1164772"/>
                <a:gd name="connsiteY4" fmla="*/ 1445327 h 1553030"/>
                <a:gd name="connsiteX5" fmla="*/ 45900 w 1164772"/>
                <a:gd name="connsiteY5" fmla="*/ 1420413 h 1553030"/>
                <a:gd name="connsiteX6" fmla="*/ 388258 w 1164772"/>
                <a:gd name="connsiteY6" fmla="*/ 776515 h 1553030"/>
                <a:gd name="connsiteX7" fmla="*/ 45900 w 1164772"/>
                <a:gd name="connsiteY7" fmla="*/ 132617 h 1553030"/>
                <a:gd name="connsiteX8" fmla="*/ 0 w 1164772"/>
                <a:gd name="connsiteY8" fmla="*/ 107703 h 1553030"/>
                <a:gd name="connsiteX9" fmla="*/ 86002 w 1164772"/>
                <a:gd name="connsiteY9" fmla="*/ 61022 h 1553030"/>
                <a:gd name="connsiteX10" fmla="*/ 388257 w 1164772"/>
                <a:gd name="connsiteY10" fmla="*/ 0 h 15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4772" h="1553030">
                  <a:moveTo>
                    <a:pt x="388257" y="0"/>
                  </a:moveTo>
                  <a:cubicBezTo>
                    <a:pt x="817114" y="0"/>
                    <a:pt x="1164772" y="347658"/>
                    <a:pt x="1164772" y="776515"/>
                  </a:cubicBezTo>
                  <a:cubicBezTo>
                    <a:pt x="1164772" y="1205372"/>
                    <a:pt x="817114" y="1553030"/>
                    <a:pt x="388257" y="1553030"/>
                  </a:cubicBezTo>
                  <a:cubicBezTo>
                    <a:pt x="281043" y="1553030"/>
                    <a:pt x="178904" y="1531302"/>
                    <a:pt x="86002" y="1492008"/>
                  </a:cubicBezTo>
                  <a:lnTo>
                    <a:pt x="0" y="1445327"/>
                  </a:lnTo>
                  <a:lnTo>
                    <a:pt x="45900" y="1420413"/>
                  </a:lnTo>
                  <a:cubicBezTo>
                    <a:pt x="252454" y="1280868"/>
                    <a:pt x="388258" y="1044551"/>
                    <a:pt x="388258" y="776515"/>
                  </a:cubicBezTo>
                  <a:cubicBezTo>
                    <a:pt x="388258" y="508480"/>
                    <a:pt x="252454" y="272162"/>
                    <a:pt x="45900" y="132617"/>
                  </a:cubicBezTo>
                  <a:lnTo>
                    <a:pt x="0" y="107703"/>
                  </a:lnTo>
                  <a:lnTo>
                    <a:pt x="86002" y="61022"/>
                  </a:lnTo>
                  <a:cubicBezTo>
                    <a:pt x="178904" y="21729"/>
                    <a:pt x="281043" y="0"/>
                    <a:pt x="388257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A22FB28-6860-4587-A74C-BC7C26E8CD8D}"/>
              </a:ext>
            </a:extLst>
          </p:cNvPr>
          <p:cNvSpPr txBox="1"/>
          <p:nvPr/>
        </p:nvSpPr>
        <p:spPr>
          <a:xfrm>
            <a:off x="1997530" y="358995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OR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6BACBB-A50F-4401-ADCC-717942E1E682}"/>
              </a:ext>
            </a:extLst>
          </p:cNvPr>
          <p:cNvSpPr txBox="1"/>
          <p:nvPr/>
        </p:nvSpPr>
        <p:spPr>
          <a:xfrm>
            <a:off x="5672377" y="3589955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AND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6C8206-DE24-4B3F-8723-C131B9DEA14A}"/>
              </a:ext>
            </a:extLst>
          </p:cNvPr>
          <p:cNvSpPr txBox="1"/>
          <p:nvPr/>
        </p:nvSpPr>
        <p:spPr>
          <a:xfrm>
            <a:off x="9576526" y="358925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NOT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1238360-7EEB-4CAC-AE3F-64DC8D4BBBBB}"/>
              </a:ext>
            </a:extLst>
          </p:cNvPr>
          <p:cNvGrpSpPr/>
          <p:nvPr/>
        </p:nvGrpSpPr>
        <p:grpSpPr>
          <a:xfrm>
            <a:off x="1422589" y="4832732"/>
            <a:ext cx="1904304" cy="461665"/>
            <a:chOff x="1105089" y="5137532"/>
            <a:chExt cx="1904304" cy="46166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58FAECA-C6FD-46C1-9617-438405D63A88}"/>
                </a:ext>
              </a:extLst>
            </p:cNvPr>
            <p:cNvSpPr txBox="1"/>
            <p:nvPr/>
          </p:nvSpPr>
          <p:spPr>
            <a:xfrm>
              <a:off x="260190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33B5E16-714E-4827-94A6-C8B35D431FBB}"/>
                </a:ext>
              </a:extLst>
            </p:cNvPr>
            <p:cNvSpPr txBox="1"/>
            <p:nvPr/>
          </p:nvSpPr>
          <p:spPr>
            <a:xfrm>
              <a:off x="110508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78CC233-D6A3-4EEF-B9A4-3B9EF854D781}"/>
              </a:ext>
            </a:extLst>
          </p:cNvPr>
          <p:cNvGrpSpPr/>
          <p:nvPr/>
        </p:nvGrpSpPr>
        <p:grpSpPr>
          <a:xfrm>
            <a:off x="4934616" y="4832731"/>
            <a:ext cx="1904304" cy="461665"/>
            <a:chOff x="1105089" y="5137532"/>
            <a:chExt cx="1904304" cy="46166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4DC7715-2E5D-4644-9FCD-3A1A8B1F8D6B}"/>
                </a:ext>
              </a:extLst>
            </p:cNvPr>
            <p:cNvSpPr txBox="1"/>
            <p:nvPr/>
          </p:nvSpPr>
          <p:spPr>
            <a:xfrm>
              <a:off x="260190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9FE43FB-2561-4FC3-928F-63F0F3ADCF21}"/>
                </a:ext>
              </a:extLst>
            </p:cNvPr>
            <p:cNvSpPr txBox="1"/>
            <p:nvPr/>
          </p:nvSpPr>
          <p:spPr>
            <a:xfrm>
              <a:off x="110508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51AA9B-A91E-4116-A82F-C8613FAA3C8C}"/>
              </a:ext>
            </a:extLst>
          </p:cNvPr>
          <p:cNvGrpSpPr/>
          <p:nvPr/>
        </p:nvGrpSpPr>
        <p:grpSpPr>
          <a:xfrm>
            <a:off x="8909068" y="4789654"/>
            <a:ext cx="1904304" cy="461665"/>
            <a:chOff x="1105089" y="5137532"/>
            <a:chExt cx="1904304" cy="46166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5D89412-2688-43C9-A3C7-C52528152D75}"/>
                </a:ext>
              </a:extLst>
            </p:cNvPr>
            <p:cNvSpPr txBox="1"/>
            <p:nvPr/>
          </p:nvSpPr>
          <p:spPr>
            <a:xfrm>
              <a:off x="260190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B768B77-C0A6-48B8-9E09-DD99CB806AFB}"/>
                </a:ext>
              </a:extLst>
            </p:cNvPr>
            <p:cNvSpPr txBox="1"/>
            <p:nvPr/>
          </p:nvSpPr>
          <p:spPr>
            <a:xfrm>
              <a:off x="1105089" y="5137532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623998F-5BF3-4E3E-B773-AFDF2F11D63D}"/>
              </a:ext>
            </a:extLst>
          </p:cNvPr>
          <p:cNvSpPr txBox="1"/>
          <p:nvPr/>
        </p:nvSpPr>
        <p:spPr>
          <a:xfrm>
            <a:off x="1626331" y="6026949"/>
            <a:ext cx="1250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 OR B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674EF81-42CC-433C-8D61-2A2D87FF1985}"/>
              </a:ext>
            </a:extLst>
          </p:cNvPr>
          <p:cNvSpPr txBox="1"/>
          <p:nvPr/>
        </p:nvSpPr>
        <p:spPr>
          <a:xfrm>
            <a:off x="5330384" y="6047226"/>
            <a:ext cx="144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 AND B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E306E0D-2817-4FC9-9D21-AD6884A7445B}"/>
              </a:ext>
            </a:extLst>
          </p:cNvPr>
          <p:cNvSpPr txBox="1"/>
          <p:nvPr/>
        </p:nvSpPr>
        <p:spPr>
          <a:xfrm>
            <a:off x="9278834" y="6047226"/>
            <a:ext cx="143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 NOT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BCCE3-9CBF-4781-92B1-0D8EC42A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A817-D9C0-4227-AB31-D72BAD6323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AC23C-CEFD-4594-AFB2-C94F6ABA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                         </a:t>
            </a:r>
            <a:br>
              <a:rPr lang="en-US" sz="3200" dirty="0"/>
            </a:br>
            <a:r>
              <a:rPr lang="en-US" sz="3200" dirty="0"/>
              <a:t>                              </a:t>
            </a:r>
            <a:r>
              <a:rPr lang="en-US" sz="3200" dirty="0">
                <a:latin typeface="+mn-lt"/>
              </a:rPr>
              <a:t>More than two words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BF86036-6059-4A7C-B74D-ED681F01F73E}"/>
              </a:ext>
            </a:extLst>
          </p:cNvPr>
          <p:cNvGrpSpPr/>
          <p:nvPr/>
        </p:nvGrpSpPr>
        <p:grpSpPr>
          <a:xfrm>
            <a:off x="1927556" y="1626369"/>
            <a:ext cx="2609850" cy="2338885"/>
            <a:chOff x="1574801" y="1689100"/>
            <a:chExt cx="2609850" cy="2338885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7B6B0E6-5FCA-41A3-B81E-4D93188ABA00}"/>
                </a:ext>
              </a:extLst>
            </p:cNvPr>
            <p:cNvSpPr/>
            <p:nvPr/>
          </p:nvSpPr>
          <p:spPr bwMode="auto">
            <a:xfrm>
              <a:off x="2635250" y="1901508"/>
              <a:ext cx="488950" cy="631961"/>
            </a:xfrm>
            <a:custGeom>
              <a:avLst/>
              <a:gdLst>
                <a:gd name="connsiteX0" fmla="*/ 244475 w 488950"/>
                <a:gd name="connsiteY0" fmla="*/ 0 h 631961"/>
                <a:gd name="connsiteX1" fmla="*/ 262046 w 488950"/>
                <a:gd name="connsiteY1" fmla="*/ 14497 h 631961"/>
                <a:gd name="connsiteX2" fmla="*/ 488950 w 488950"/>
                <a:gd name="connsiteY2" fmla="*/ 562293 h 631961"/>
                <a:gd name="connsiteX3" fmla="*/ 486706 w 488950"/>
                <a:gd name="connsiteY3" fmla="*/ 606731 h 631961"/>
                <a:gd name="connsiteX4" fmla="*/ 441879 w 488950"/>
                <a:gd name="connsiteY4" fmla="*/ 592816 h 631961"/>
                <a:gd name="connsiteX5" fmla="*/ 285750 w 488950"/>
                <a:gd name="connsiteY5" fmla="*/ 577077 h 631961"/>
                <a:gd name="connsiteX6" fmla="*/ 129621 w 488950"/>
                <a:gd name="connsiteY6" fmla="*/ 592816 h 631961"/>
                <a:gd name="connsiteX7" fmla="*/ 3518 w 488950"/>
                <a:gd name="connsiteY7" fmla="*/ 631961 h 631961"/>
                <a:gd name="connsiteX8" fmla="*/ 0 w 488950"/>
                <a:gd name="connsiteY8" fmla="*/ 562293 h 631961"/>
                <a:gd name="connsiteX9" fmla="*/ 226904 w 488950"/>
                <a:gd name="connsiteY9" fmla="*/ 14497 h 631961"/>
                <a:gd name="connsiteX10" fmla="*/ 244475 w 488950"/>
                <a:gd name="connsiteY10" fmla="*/ 0 h 6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8950" h="631961">
                  <a:moveTo>
                    <a:pt x="244475" y="0"/>
                  </a:moveTo>
                  <a:lnTo>
                    <a:pt x="262046" y="14497"/>
                  </a:lnTo>
                  <a:cubicBezTo>
                    <a:pt x="402239" y="154691"/>
                    <a:pt x="488950" y="348366"/>
                    <a:pt x="488950" y="562293"/>
                  </a:cubicBezTo>
                  <a:lnTo>
                    <a:pt x="486706" y="606731"/>
                  </a:lnTo>
                  <a:lnTo>
                    <a:pt x="441879" y="592816"/>
                  </a:lnTo>
                  <a:cubicBezTo>
                    <a:pt x="391448" y="582497"/>
                    <a:pt x="339232" y="577077"/>
                    <a:pt x="285750" y="577077"/>
                  </a:cubicBezTo>
                  <a:cubicBezTo>
                    <a:pt x="232268" y="577077"/>
                    <a:pt x="180052" y="582497"/>
                    <a:pt x="129621" y="592816"/>
                  </a:cubicBezTo>
                  <a:lnTo>
                    <a:pt x="3518" y="631961"/>
                  </a:lnTo>
                  <a:lnTo>
                    <a:pt x="0" y="562293"/>
                  </a:lnTo>
                  <a:cubicBezTo>
                    <a:pt x="0" y="348366"/>
                    <a:pt x="86711" y="154691"/>
                    <a:pt x="226904" y="14497"/>
                  </a:cubicBezTo>
                  <a:lnTo>
                    <a:pt x="244475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21111CF-7D2D-4CF6-95EA-279E13FAEDD2}"/>
                </a:ext>
              </a:extLst>
            </p:cNvPr>
            <p:cNvSpPr/>
            <p:nvPr/>
          </p:nvSpPr>
          <p:spPr bwMode="auto">
            <a:xfrm>
              <a:off x="2879726" y="2508238"/>
              <a:ext cx="812457" cy="730262"/>
            </a:xfrm>
            <a:custGeom>
              <a:avLst/>
              <a:gdLst>
                <a:gd name="connsiteX0" fmla="*/ 242231 w 812457"/>
                <a:gd name="connsiteY0" fmla="*/ 0 h 730262"/>
                <a:gd name="connsiteX1" fmla="*/ 342823 w 812457"/>
                <a:gd name="connsiteY1" fmla="*/ 31226 h 730262"/>
                <a:gd name="connsiteX2" fmla="*/ 811975 w 812457"/>
                <a:gd name="connsiteY2" fmla="*/ 665837 h 730262"/>
                <a:gd name="connsiteX3" fmla="*/ 812457 w 812457"/>
                <a:gd name="connsiteY3" fmla="*/ 675378 h 730262"/>
                <a:gd name="connsiteX4" fmla="*/ 686354 w 812457"/>
                <a:gd name="connsiteY4" fmla="*/ 714523 h 730262"/>
                <a:gd name="connsiteX5" fmla="*/ 530225 w 812457"/>
                <a:gd name="connsiteY5" fmla="*/ 730262 h 730262"/>
                <a:gd name="connsiteX6" fmla="*/ 97083 w 812457"/>
                <a:gd name="connsiteY6" fmla="*/ 597955 h 730262"/>
                <a:gd name="connsiteX7" fmla="*/ 0 w 812457"/>
                <a:gd name="connsiteY7" fmla="*/ 517855 h 730262"/>
                <a:gd name="connsiteX8" fmla="*/ 17571 w 812457"/>
                <a:gd name="connsiteY8" fmla="*/ 503358 h 730262"/>
                <a:gd name="connsiteX9" fmla="*/ 240475 w 812457"/>
                <a:gd name="connsiteY9" fmla="*/ 34771 h 730262"/>
                <a:gd name="connsiteX10" fmla="*/ 242231 w 812457"/>
                <a:gd name="connsiteY10" fmla="*/ 0 h 73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2457" h="730262">
                  <a:moveTo>
                    <a:pt x="242231" y="0"/>
                  </a:moveTo>
                  <a:lnTo>
                    <a:pt x="342823" y="31226"/>
                  </a:lnTo>
                  <a:cubicBezTo>
                    <a:pt x="597704" y="139031"/>
                    <a:pt x="782882" y="379363"/>
                    <a:pt x="811975" y="665837"/>
                  </a:cubicBezTo>
                  <a:lnTo>
                    <a:pt x="812457" y="675378"/>
                  </a:lnTo>
                  <a:lnTo>
                    <a:pt x="686354" y="714523"/>
                  </a:lnTo>
                  <a:cubicBezTo>
                    <a:pt x="635923" y="724843"/>
                    <a:pt x="583707" y="730262"/>
                    <a:pt x="530225" y="730262"/>
                  </a:cubicBezTo>
                  <a:cubicBezTo>
                    <a:pt x="369780" y="730262"/>
                    <a:pt x="220726" y="681487"/>
                    <a:pt x="97083" y="597955"/>
                  </a:cubicBezTo>
                  <a:lnTo>
                    <a:pt x="0" y="517855"/>
                  </a:lnTo>
                  <a:lnTo>
                    <a:pt x="17571" y="503358"/>
                  </a:lnTo>
                  <a:cubicBezTo>
                    <a:pt x="140240" y="380689"/>
                    <a:pt x="221962" y="217073"/>
                    <a:pt x="240475" y="34771"/>
                  </a:cubicBezTo>
                  <a:lnTo>
                    <a:pt x="242231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714E8C7-39E5-4751-8470-A697095EC642}"/>
                </a:ext>
              </a:extLst>
            </p:cNvPr>
            <p:cNvSpPr/>
            <p:nvPr/>
          </p:nvSpPr>
          <p:spPr bwMode="auto">
            <a:xfrm>
              <a:off x="2148545" y="2533468"/>
              <a:ext cx="731181" cy="705032"/>
            </a:xfrm>
            <a:custGeom>
              <a:avLst/>
              <a:gdLst>
                <a:gd name="connsiteX0" fmla="*/ 490224 w 731181"/>
                <a:gd name="connsiteY0" fmla="*/ 0 h 705032"/>
                <a:gd name="connsiteX1" fmla="*/ 490706 w 731181"/>
                <a:gd name="connsiteY1" fmla="*/ 9541 h 705032"/>
                <a:gd name="connsiteX2" fmla="*/ 713610 w 731181"/>
                <a:gd name="connsiteY2" fmla="*/ 478128 h 705032"/>
                <a:gd name="connsiteX3" fmla="*/ 731181 w 731181"/>
                <a:gd name="connsiteY3" fmla="*/ 492625 h 705032"/>
                <a:gd name="connsiteX4" fmla="*/ 634098 w 731181"/>
                <a:gd name="connsiteY4" fmla="*/ 572725 h 705032"/>
                <a:gd name="connsiteX5" fmla="*/ 200956 w 731181"/>
                <a:gd name="connsiteY5" fmla="*/ 705032 h 705032"/>
                <a:gd name="connsiteX6" fmla="*/ 44827 w 731181"/>
                <a:gd name="connsiteY6" fmla="*/ 689293 h 705032"/>
                <a:gd name="connsiteX7" fmla="*/ 0 w 731181"/>
                <a:gd name="connsiteY7" fmla="*/ 675378 h 705032"/>
                <a:gd name="connsiteX8" fmla="*/ 1756 w 731181"/>
                <a:gd name="connsiteY8" fmla="*/ 640607 h 705032"/>
                <a:gd name="connsiteX9" fmla="*/ 470908 w 731181"/>
                <a:gd name="connsiteY9" fmla="*/ 5996 h 705032"/>
                <a:gd name="connsiteX10" fmla="*/ 490224 w 731181"/>
                <a:gd name="connsiteY10" fmla="*/ 0 h 70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181" h="705032">
                  <a:moveTo>
                    <a:pt x="490224" y="0"/>
                  </a:moveTo>
                  <a:lnTo>
                    <a:pt x="490706" y="9541"/>
                  </a:lnTo>
                  <a:cubicBezTo>
                    <a:pt x="509220" y="191843"/>
                    <a:pt x="590942" y="355459"/>
                    <a:pt x="713610" y="478128"/>
                  </a:cubicBezTo>
                  <a:lnTo>
                    <a:pt x="731181" y="492625"/>
                  </a:lnTo>
                  <a:lnTo>
                    <a:pt x="634098" y="572725"/>
                  </a:lnTo>
                  <a:cubicBezTo>
                    <a:pt x="510455" y="656257"/>
                    <a:pt x="361401" y="705032"/>
                    <a:pt x="200956" y="705032"/>
                  </a:cubicBezTo>
                  <a:cubicBezTo>
                    <a:pt x="147474" y="705032"/>
                    <a:pt x="95258" y="699613"/>
                    <a:pt x="44827" y="689293"/>
                  </a:cubicBezTo>
                  <a:lnTo>
                    <a:pt x="0" y="675378"/>
                  </a:lnTo>
                  <a:lnTo>
                    <a:pt x="1756" y="640607"/>
                  </a:lnTo>
                  <a:cubicBezTo>
                    <a:pt x="30849" y="354133"/>
                    <a:pt x="216027" y="113801"/>
                    <a:pt x="470908" y="5996"/>
                  </a:cubicBezTo>
                  <a:lnTo>
                    <a:pt x="490224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BC14D84-5708-4003-970D-A704DB1D7296}"/>
                </a:ext>
              </a:extLst>
            </p:cNvPr>
            <p:cNvSpPr/>
            <p:nvPr/>
          </p:nvSpPr>
          <p:spPr bwMode="auto">
            <a:xfrm>
              <a:off x="1574801" y="1689100"/>
              <a:ext cx="1304925" cy="1519746"/>
            </a:xfrm>
            <a:custGeom>
              <a:avLst/>
              <a:gdLst>
                <a:gd name="connsiteX0" fmla="*/ 774700 w 1304925"/>
                <a:gd name="connsiteY0" fmla="*/ 0 h 1519746"/>
                <a:gd name="connsiteX1" fmla="*/ 1207842 w 1304925"/>
                <a:gd name="connsiteY1" fmla="*/ 132307 h 1519746"/>
                <a:gd name="connsiteX2" fmla="*/ 1304925 w 1304925"/>
                <a:gd name="connsiteY2" fmla="*/ 212407 h 1519746"/>
                <a:gd name="connsiteX3" fmla="*/ 1287354 w 1304925"/>
                <a:gd name="connsiteY3" fmla="*/ 226904 h 1519746"/>
                <a:gd name="connsiteX4" fmla="*/ 1060450 w 1304925"/>
                <a:gd name="connsiteY4" fmla="*/ 774700 h 1519746"/>
                <a:gd name="connsiteX5" fmla="*/ 1063968 w 1304925"/>
                <a:gd name="connsiteY5" fmla="*/ 844368 h 1519746"/>
                <a:gd name="connsiteX6" fmla="*/ 1044652 w 1304925"/>
                <a:gd name="connsiteY6" fmla="*/ 850364 h 1519746"/>
                <a:gd name="connsiteX7" fmla="*/ 575500 w 1304925"/>
                <a:gd name="connsiteY7" fmla="*/ 1484975 h 1519746"/>
                <a:gd name="connsiteX8" fmla="*/ 573744 w 1304925"/>
                <a:gd name="connsiteY8" fmla="*/ 1519746 h 1519746"/>
                <a:gd name="connsiteX9" fmla="*/ 473152 w 1304925"/>
                <a:gd name="connsiteY9" fmla="*/ 1488520 h 1519746"/>
                <a:gd name="connsiteX10" fmla="*/ 0 w 1304925"/>
                <a:gd name="connsiteY10" fmla="*/ 774700 h 1519746"/>
                <a:gd name="connsiteX11" fmla="*/ 774700 w 1304925"/>
                <a:gd name="connsiteY11" fmla="*/ 0 h 151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 h="1519746">
                  <a:moveTo>
                    <a:pt x="774700" y="0"/>
                  </a:moveTo>
                  <a:cubicBezTo>
                    <a:pt x="935145" y="0"/>
                    <a:pt x="1084199" y="48775"/>
                    <a:pt x="1207842" y="132307"/>
                  </a:cubicBezTo>
                  <a:lnTo>
                    <a:pt x="1304925" y="212407"/>
                  </a:lnTo>
                  <a:lnTo>
                    <a:pt x="1287354" y="226904"/>
                  </a:lnTo>
                  <a:cubicBezTo>
                    <a:pt x="1147161" y="367098"/>
                    <a:pt x="1060450" y="560773"/>
                    <a:pt x="1060450" y="774700"/>
                  </a:cubicBezTo>
                  <a:lnTo>
                    <a:pt x="1063968" y="844368"/>
                  </a:lnTo>
                  <a:lnTo>
                    <a:pt x="1044652" y="850364"/>
                  </a:lnTo>
                  <a:cubicBezTo>
                    <a:pt x="789771" y="958169"/>
                    <a:pt x="604593" y="1198501"/>
                    <a:pt x="575500" y="1484975"/>
                  </a:cubicBezTo>
                  <a:lnTo>
                    <a:pt x="573744" y="1519746"/>
                  </a:lnTo>
                  <a:lnTo>
                    <a:pt x="473152" y="1488520"/>
                  </a:lnTo>
                  <a:cubicBezTo>
                    <a:pt x="195100" y="1370915"/>
                    <a:pt x="0" y="1095591"/>
                    <a:pt x="0" y="774700"/>
                  </a:cubicBezTo>
                  <a:cubicBezTo>
                    <a:pt x="0" y="346845"/>
                    <a:pt x="346845" y="0"/>
                    <a:pt x="774700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43E4673-071C-4CB7-867E-8A5B37CAEB47}"/>
                </a:ext>
              </a:extLst>
            </p:cNvPr>
            <p:cNvSpPr/>
            <p:nvPr/>
          </p:nvSpPr>
          <p:spPr bwMode="auto">
            <a:xfrm>
              <a:off x="2879726" y="1689100"/>
              <a:ext cx="1304925" cy="1494516"/>
            </a:xfrm>
            <a:custGeom>
              <a:avLst/>
              <a:gdLst>
                <a:gd name="connsiteX0" fmla="*/ 530225 w 1304925"/>
                <a:gd name="connsiteY0" fmla="*/ 0 h 1494516"/>
                <a:gd name="connsiteX1" fmla="*/ 1304925 w 1304925"/>
                <a:gd name="connsiteY1" fmla="*/ 774700 h 1494516"/>
                <a:gd name="connsiteX2" fmla="*/ 831773 w 1304925"/>
                <a:gd name="connsiteY2" fmla="*/ 1488520 h 1494516"/>
                <a:gd name="connsiteX3" fmla="*/ 812457 w 1304925"/>
                <a:gd name="connsiteY3" fmla="*/ 1494516 h 1494516"/>
                <a:gd name="connsiteX4" fmla="*/ 811975 w 1304925"/>
                <a:gd name="connsiteY4" fmla="*/ 1484975 h 1494516"/>
                <a:gd name="connsiteX5" fmla="*/ 342823 w 1304925"/>
                <a:gd name="connsiteY5" fmla="*/ 850364 h 1494516"/>
                <a:gd name="connsiteX6" fmla="*/ 242231 w 1304925"/>
                <a:gd name="connsiteY6" fmla="*/ 819138 h 1494516"/>
                <a:gd name="connsiteX7" fmla="*/ 244475 w 1304925"/>
                <a:gd name="connsiteY7" fmla="*/ 774700 h 1494516"/>
                <a:gd name="connsiteX8" fmla="*/ 17571 w 1304925"/>
                <a:gd name="connsiteY8" fmla="*/ 226904 h 1494516"/>
                <a:gd name="connsiteX9" fmla="*/ 0 w 1304925"/>
                <a:gd name="connsiteY9" fmla="*/ 212407 h 1494516"/>
                <a:gd name="connsiteX10" fmla="*/ 97083 w 1304925"/>
                <a:gd name="connsiteY10" fmla="*/ 132307 h 1494516"/>
                <a:gd name="connsiteX11" fmla="*/ 530225 w 1304925"/>
                <a:gd name="connsiteY11" fmla="*/ 0 h 14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 h="1494516">
                  <a:moveTo>
                    <a:pt x="530225" y="0"/>
                  </a:moveTo>
                  <a:cubicBezTo>
                    <a:pt x="958080" y="0"/>
                    <a:pt x="1304925" y="346845"/>
                    <a:pt x="1304925" y="774700"/>
                  </a:cubicBezTo>
                  <a:cubicBezTo>
                    <a:pt x="1304925" y="1095591"/>
                    <a:pt x="1109825" y="1370915"/>
                    <a:pt x="831773" y="1488520"/>
                  </a:cubicBezTo>
                  <a:lnTo>
                    <a:pt x="812457" y="1494516"/>
                  </a:lnTo>
                  <a:lnTo>
                    <a:pt x="811975" y="1484975"/>
                  </a:lnTo>
                  <a:cubicBezTo>
                    <a:pt x="782882" y="1198501"/>
                    <a:pt x="597704" y="958169"/>
                    <a:pt x="342823" y="850364"/>
                  </a:cubicBezTo>
                  <a:lnTo>
                    <a:pt x="242231" y="819138"/>
                  </a:lnTo>
                  <a:lnTo>
                    <a:pt x="244475" y="774700"/>
                  </a:lnTo>
                  <a:cubicBezTo>
                    <a:pt x="244475" y="560773"/>
                    <a:pt x="157764" y="367098"/>
                    <a:pt x="17571" y="226904"/>
                  </a:cubicBezTo>
                  <a:lnTo>
                    <a:pt x="0" y="212407"/>
                  </a:lnTo>
                  <a:lnTo>
                    <a:pt x="97083" y="132307"/>
                  </a:lnTo>
                  <a:cubicBezTo>
                    <a:pt x="220726" y="48775"/>
                    <a:pt x="369780" y="0"/>
                    <a:pt x="530225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DD56A2D-9269-4D49-997F-146AA705A55B}"/>
                </a:ext>
              </a:extLst>
            </p:cNvPr>
            <p:cNvSpPr/>
            <p:nvPr/>
          </p:nvSpPr>
          <p:spPr bwMode="auto">
            <a:xfrm>
              <a:off x="2638768" y="2478585"/>
              <a:ext cx="483188" cy="547509"/>
            </a:xfrm>
            <a:custGeom>
              <a:avLst/>
              <a:gdLst>
                <a:gd name="connsiteX0" fmla="*/ 282232 w 483188"/>
                <a:gd name="connsiteY0" fmla="*/ 0 h 547509"/>
                <a:gd name="connsiteX1" fmla="*/ 438361 w 483188"/>
                <a:gd name="connsiteY1" fmla="*/ 15739 h 547509"/>
                <a:gd name="connsiteX2" fmla="*/ 483188 w 483188"/>
                <a:gd name="connsiteY2" fmla="*/ 29654 h 547509"/>
                <a:gd name="connsiteX3" fmla="*/ 481432 w 483188"/>
                <a:gd name="connsiteY3" fmla="*/ 64425 h 547509"/>
                <a:gd name="connsiteX4" fmla="*/ 258528 w 483188"/>
                <a:gd name="connsiteY4" fmla="*/ 533012 h 547509"/>
                <a:gd name="connsiteX5" fmla="*/ 240957 w 483188"/>
                <a:gd name="connsiteY5" fmla="*/ 547509 h 547509"/>
                <a:gd name="connsiteX6" fmla="*/ 223386 w 483188"/>
                <a:gd name="connsiteY6" fmla="*/ 533012 h 547509"/>
                <a:gd name="connsiteX7" fmla="*/ 482 w 483188"/>
                <a:gd name="connsiteY7" fmla="*/ 64425 h 547509"/>
                <a:gd name="connsiteX8" fmla="*/ 0 w 483188"/>
                <a:gd name="connsiteY8" fmla="*/ 54884 h 547509"/>
                <a:gd name="connsiteX9" fmla="*/ 126103 w 483188"/>
                <a:gd name="connsiteY9" fmla="*/ 15739 h 547509"/>
                <a:gd name="connsiteX10" fmla="*/ 282232 w 483188"/>
                <a:gd name="connsiteY10" fmla="*/ 0 h 54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188" h="547509">
                  <a:moveTo>
                    <a:pt x="282232" y="0"/>
                  </a:moveTo>
                  <a:cubicBezTo>
                    <a:pt x="335714" y="0"/>
                    <a:pt x="387930" y="5420"/>
                    <a:pt x="438361" y="15739"/>
                  </a:cubicBezTo>
                  <a:lnTo>
                    <a:pt x="483188" y="29654"/>
                  </a:lnTo>
                  <a:lnTo>
                    <a:pt x="481432" y="64425"/>
                  </a:lnTo>
                  <a:cubicBezTo>
                    <a:pt x="462919" y="246727"/>
                    <a:pt x="381197" y="410343"/>
                    <a:pt x="258528" y="533012"/>
                  </a:cubicBezTo>
                  <a:lnTo>
                    <a:pt x="240957" y="547509"/>
                  </a:lnTo>
                  <a:lnTo>
                    <a:pt x="223386" y="533012"/>
                  </a:lnTo>
                  <a:cubicBezTo>
                    <a:pt x="100718" y="410343"/>
                    <a:pt x="18996" y="246727"/>
                    <a:pt x="482" y="64425"/>
                  </a:cubicBezTo>
                  <a:lnTo>
                    <a:pt x="0" y="54884"/>
                  </a:lnTo>
                  <a:lnTo>
                    <a:pt x="126103" y="15739"/>
                  </a:lnTo>
                  <a:cubicBezTo>
                    <a:pt x="176534" y="5420"/>
                    <a:pt x="228750" y="0"/>
                    <a:pt x="282232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16E13FC-84D0-429C-85E9-E0E29E3522E3}"/>
                </a:ext>
              </a:extLst>
            </p:cNvPr>
            <p:cNvSpPr/>
            <p:nvPr/>
          </p:nvSpPr>
          <p:spPr bwMode="auto">
            <a:xfrm>
              <a:off x="2146300" y="3026094"/>
              <a:ext cx="1549400" cy="1001891"/>
            </a:xfrm>
            <a:custGeom>
              <a:avLst/>
              <a:gdLst>
                <a:gd name="connsiteX0" fmla="*/ 733425 w 1549400"/>
                <a:gd name="connsiteY0" fmla="*/ 0 h 1001891"/>
                <a:gd name="connsiteX1" fmla="*/ 830508 w 1549400"/>
                <a:gd name="connsiteY1" fmla="*/ 80100 h 1001891"/>
                <a:gd name="connsiteX2" fmla="*/ 1263650 w 1549400"/>
                <a:gd name="connsiteY2" fmla="*/ 212407 h 1001891"/>
                <a:gd name="connsiteX3" fmla="*/ 1419779 w 1549400"/>
                <a:gd name="connsiteY3" fmla="*/ 196668 h 1001891"/>
                <a:gd name="connsiteX4" fmla="*/ 1545882 w 1549400"/>
                <a:gd name="connsiteY4" fmla="*/ 157523 h 1001891"/>
                <a:gd name="connsiteX5" fmla="*/ 1549400 w 1549400"/>
                <a:gd name="connsiteY5" fmla="*/ 227191 h 1001891"/>
                <a:gd name="connsiteX6" fmla="*/ 774700 w 1549400"/>
                <a:gd name="connsiteY6" fmla="*/ 1001891 h 1001891"/>
                <a:gd name="connsiteX7" fmla="*/ 0 w 1549400"/>
                <a:gd name="connsiteY7" fmla="*/ 227191 h 1001891"/>
                <a:gd name="connsiteX8" fmla="*/ 2244 w 1549400"/>
                <a:gd name="connsiteY8" fmla="*/ 182753 h 1001891"/>
                <a:gd name="connsiteX9" fmla="*/ 47071 w 1549400"/>
                <a:gd name="connsiteY9" fmla="*/ 196668 h 1001891"/>
                <a:gd name="connsiteX10" fmla="*/ 203200 w 1549400"/>
                <a:gd name="connsiteY10" fmla="*/ 212407 h 1001891"/>
                <a:gd name="connsiteX11" fmla="*/ 636342 w 1549400"/>
                <a:gd name="connsiteY11" fmla="*/ 80100 h 1001891"/>
                <a:gd name="connsiteX12" fmla="*/ 733425 w 1549400"/>
                <a:gd name="connsiteY12" fmla="*/ 0 h 100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400" h="1001891">
                  <a:moveTo>
                    <a:pt x="733425" y="0"/>
                  </a:moveTo>
                  <a:lnTo>
                    <a:pt x="830508" y="80100"/>
                  </a:lnTo>
                  <a:cubicBezTo>
                    <a:pt x="954151" y="163632"/>
                    <a:pt x="1103205" y="212407"/>
                    <a:pt x="1263650" y="212407"/>
                  </a:cubicBezTo>
                  <a:cubicBezTo>
                    <a:pt x="1317132" y="212407"/>
                    <a:pt x="1369348" y="206988"/>
                    <a:pt x="1419779" y="196668"/>
                  </a:cubicBezTo>
                  <a:lnTo>
                    <a:pt x="1545882" y="157523"/>
                  </a:lnTo>
                  <a:lnTo>
                    <a:pt x="1549400" y="227191"/>
                  </a:lnTo>
                  <a:cubicBezTo>
                    <a:pt x="1549400" y="655046"/>
                    <a:pt x="1202555" y="1001891"/>
                    <a:pt x="774700" y="1001891"/>
                  </a:cubicBezTo>
                  <a:cubicBezTo>
                    <a:pt x="346845" y="1001891"/>
                    <a:pt x="0" y="655046"/>
                    <a:pt x="0" y="227191"/>
                  </a:cubicBezTo>
                  <a:lnTo>
                    <a:pt x="2244" y="182753"/>
                  </a:lnTo>
                  <a:lnTo>
                    <a:pt x="47071" y="196668"/>
                  </a:lnTo>
                  <a:cubicBezTo>
                    <a:pt x="97502" y="206988"/>
                    <a:pt x="149718" y="212407"/>
                    <a:pt x="203200" y="212407"/>
                  </a:cubicBezTo>
                  <a:cubicBezTo>
                    <a:pt x="363645" y="212407"/>
                    <a:pt x="512699" y="163632"/>
                    <a:pt x="636342" y="80100"/>
                  </a:cubicBezTo>
                  <a:lnTo>
                    <a:pt x="733425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3332AA5-CC91-4E18-AB6C-67283044A811}"/>
              </a:ext>
            </a:extLst>
          </p:cNvPr>
          <p:cNvGrpSpPr/>
          <p:nvPr/>
        </p:nvGrpSpPr>
        <p:grpSpPr>
          <a:xfrm>
            <a:off x="6702424" y="1732573"/>
            <a:ext cx="2609850" cy="2338885"/>
            <a:chOff x="6702424" y="1732573"/>
            <a:chExt cx="2609850" cy="233888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ABF699F-2D58-46C5-8929-F0A0A3A27590}"/>
                </a:ext>
              </a:extLst>
            </p:cNvPr>
            <p:cNvSpPr/>
            <p:nvPr/>
          </p:nvSpPr>
          <p:spPr bwMode="auto">
            <a:xfrm>
              <a:off x="7762873" y="1944981"/>
              <a:ext cx="488950" cy="631961"/>
            </a:xfrm>
            <a:custGeom>
              <a:avLst/>
              <a:gdLst>
                <a:gd name="connsiteX0" fmla="*/ 244475 w 488950"/>
                <a:gd name="connsiteY0" fmla="*/ 0 h 631961"/>
                <a:gd name="connsiteX1" fmla="*/ 262046 w 488950"/>
                <a:gd name="connsiteY1" fmla="*/ 14497 h 631961"/>
                <a:gd name="connsiteX2" fmla="*/ 488950 w 488950"/>
                <a:gd name="connsiteY2" fmla="*/ 562293 h 631961"/>
                <a:gd name="connsiteX3" fmla="*/ 486706 w 488950"/>
                <a:gd name="connsiteY3" fmla="*/ 606731 h 631961"/>
                <a:gd name="connsiteX4" fmla="*/ 441879 w 488950"/>
                <a:gd name="connsiteY4" fmla="*/ 592816 h 631961"/>
                <a:gd name="connsiteX5" fmla="*/ 285750 w 488950"/>
                <a:gd name="connsiteY5" fmla="*/ 577077 h 631961"/>
                <a:gd name="connsiteX6" fmla="*/ 129621 w 488950"/>
                <a:gd name="connsiteY6" fmla="*/ 592816 h 631961"/>
                <a:gd name="connsiteX7" fmla="*/ 3518 w 488950"/>
                <a:gd name="connsiteY7" fmla="*/ 631961 h 631961"/>
                <a:gd name="connsiteX8" fmla="*/ 0 w 488950"/>
                <a:gd name="connsiteY8" fmla="*/ 562293 h 631961"/>
                <a:gd name="connsiteX9" fmla="*/ 226904 w 488950"/>
                <a:gd name="connsiteY9" fmla="*/ 14497 h 631961"/>
                <a:gd name="connsiteX10" fmla="*/ 244475 w 488950"/>
                <a:gd name="connsiteY10" fmla="*/ 0 h 6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8950" h="631961">
                  <a:moveTo>
                    <a:pt x="244475" y="0"/>
                  </a:moveTo>
                  <a:lnTo>
                    <a:pt x="262046" y="14497"/>
                  </a:lnTo>
                  <a:cubicBezTo>
                    <a:pt x="402239" y="154691"/>
                    <a:pt x="488950" y="348366"/>
                    <a:pt x="488950" y="562293"/>
                  </a:cubicBezTo>
                  <a:lnTo>
                    <a:pt x="486706" y="606731"/>
                  </a:lnTo>
                  <a:lnTo>
                    <a:pt x="441879" y="592816"/>
                  </a:lnTo>
                  <a:cubicBezTo>
                    <a:pt x="391448" y="582497"/>
                    <a:pt x="339232" y="577077"/>
                    <a:pt x="285750" y="577077"/>
                  </a:cubicBezTo>
                  <a:cubicBezTo>
                    <a:pt x="232268" y="577077"/>
                    <a:pt x="180052" y="582497"/>
                    <a:pt x="129621" y="592816"/>
                  </a:cubicBezTo>
                  <a:lnTo>
                    <a:pt x="3518" y="631961"/>
                  </a:lnTo>
                  <a:lnTo>
                    <a:pt x="0" y="562293"/>
                  </a:lnTo>
                  <a:cubicBezTo>
                    <a:pt x="0" y="348366"/>
                    <a:pt x="86711" y="154691"/>
                    <a:pt x="226904" y="14497"/>
                  </a:cubicBezTo>
                  <a:lnTo>
                    <a:pt x="244475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A2F647C-E3A4-4AB2-81FA-E30C0B82F3AF}"/>
                </a:ext>
              </a:extLst>
            </p:cNvPr>
            <p:cNvSpPr/>
            <p:nvPr/>
          </p:nvSpPr>
          <p:spPr bwMode="auto">
            <a:xfrm>
              <a:off x="8007349" y="2551711"/>
              <a:ext cx="812457" cy="730262"/>
            </a:xfrm>
            <a:custGeom>
              <a:avLst/>
              <a:gdLst>
                <a:gd name="connsiteX0" fmla="*/ 242231 w 812457"/>
                <a:gd name="connsiteY0" fmla="*/ 0 h 730262"/>
                <a:gd name="connsiteX1" fmla="*/ 342823 w 812457"/>
                <a:gd name="connsiteY1" fmla="*/ 31226 h 730262"/>
                <a:gd name="connsiteX2" fmla="*/ 811975 w 812457"/>
                <a:gd name="connsiteY2" fmla="*/ 665837 h 730262"/>
                <a:gd name="connsiteX3" fmla="*/ 812457 w 812457"/>
                <a:gd name="connsiteY3" fmla="*/ 675378 h 730262"/>
                <a:gd name="connsiteX4" fmla="*/ 686354 w 812457"/>
                <a:gd name="connsiteY4" fmla="*/ 714523 h 730262"/>
                <a:gd name="connsiteX5" fmla="*/ 530225 w 812457"/>
                <a:gd name="connsiteY5" fmla="*/ 730262 h 730262"/>
                <a:gd name="connsiteX6" fmla="*/ 97083 w 812457"/>
                <a:gd name="connsiteY6" fmla="*/ 597955 h 730262"/>
                <a:gd name="connsiteX7" fmla="*/ 0 w 812457"/>
                <a:gd name="connsiteY7" fmla="*/ 517855 h 730262"/>
                <a:gd name="connsiteX8" fmla="*/ 17571 w 812457"/>
                <a:gd name="connsiteY8" fmla="*/ 503358 h 730262"/>
                <a:gd name="connsiteX9" fmla="*/ 240475 w 812457"/>
                <a:gd name="connsiteY9" fmla="*/ 34771 h 730262"/>
                <a:gd name="connsiteX10" fmla="*/ 242231 w 812457"/>
                <a:gd name="connsiteY10" fmla="*/ 0 h 73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2457" h="730262">
                  <a:moveTo>
                    <a:pt x="242231" y="0"/>
                  </a:moveTo>
                  <a:lnTo>
                    <a:pt x="342823" y="31226"/>
                  </a:lnTo>
                  <a:cubicBezTo>
                    <a:pt x="597704" y="139031"/>
                    <a:pt x="782882" y="379363"/>
                    <a:pt x="811975" y="665837"/>
                  </a:cubicBezTo>
                  <a:lnTo>
                    <a:pt x="812457" y="675378"/>
                  </a:lnTo>
                  <a:lnTo>
                    <a:pt x="686354" y="714523"/>
                  </a:lnTo>
                  <a:cubicBezTo>
                    <a:pt x="635923" y="724843"/>
                    <a:pt x="583707" y="730262"/>
                    <a:pt x="530225" y="730262"/>
                  </a:cubicBezTo>
                  <a:cubicBezTo>
                    <a:pt x="369780" y="730262"/>
                    <a:pt x="220726" y="681487"/>
                    <a:pt x="97083" y="597955"/>
                  </a:cubicBezTo>
                  <a:lnTo>
                    <a:pt x="0" y="517855"/>
                  </a:lnTo>
                  <a:lnTo>
                    <a:pt x="17571" y="503358"/>
                  </a:lnTo>
                  <a:cubicBezTo>
                    <a:pt x="140240" y="380689"/>
                    <a:pt x="221962" y="217073"/>
                    <a:pt x="240475" y="34771"/>
                  </a:cubicBezTo>
                  <a:lnTo>
                    <a:pt x="242231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6506EEF1-E101-42D7-9714-640FE70DCB09}"/>
                </a:ext>
              </a:extLst>
            </p:cNvPr>
            <p:cNvSpPr/>
            <p:nvPr/>
          </p:nvSpPr>
          <p:spPr bwMode="auto">
            <a:xfrm>
              <a:off x="7276168" y="2576941"/>
              <a:ext cx="731181" cy="705032"/>
            </a:xfrm>
            <a:custGeom>
              <a:avLst/>
              <a:gdLst>
                <a:gd name="connsiteX0" fmla="*/ 490224 w 731181"/>
                <a:gd name="connsiteY0" fmla="*/ 0 h 705032"/>
                <a:gd name="connsiteX1" fmla="*/ 490706 w 731181"/>
                <a:gd name="connsiteY1" fmla="*/ 9541 h 705032"/>
                <a:gd name="connsiteX2" fmla="*/ 713610 w 731181"/>
                <a:gd name="connsiteY2" fmla="*/ 478128 h 705032"/>
                <a:gd name="connsiteX3" fmla="*/ 731181 w 731181"/>
                <a:gd name="connsiteY3" fmla="*/ 492625 h 705032"/>
                <a:gd name="connsiteX4" fmla="*/ 634098 w 731181"/>
                <a:gd name="connsiteY4" fmla="*/ 572725 h 705032"/>
                <a:gd name="connsiteX5" fmla="*/ 200956 w 731181"/>
                <a:gd name="connsiteY5" fmla="*/ 705032 h 705032"/>
                <a:gd name="connsiteX6" fmla="*/ 44827 w 731181"/>
                <a:gd name="connsiteY6" fmla="*/ 689293 h 705032"/>
                <a:gd name="connsiteX7" fmla="*/ 0 w 731181"/>
                <a:gd name="connsiteY7" fmla="*/ 675378 h 705032"/>
                <a:gd name="connsiteX8" fmla="*/ 1756 w 731181"/>
                <a:gd name="connsiteY8" fmla="*/ 640607 h 705032"/>
                <a:gd name="connsiteX9" fmla="*/ 470908 w 731181"/>
                <a:gd name="connsiteY9" fmla="*/ 5996 h 705032"/>
                <a:gd name="connsiteX10" fmla="*/ 490224 w 731181"/>
                <a:gd name="connsiteY10" fmla="*/ 0 h 70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181" h="705032">
                  <a:moveTo>
                    <a:pt x="490224" y="0"/>
                  </a:moveTo>
                  <a:lnTo>
                    <a:pt x="490706" y="9541"/>
                  </a:lnTo>
                  <a:cubicBezTo>
                    <a:pt x="509220" y="191843"/>
                    <a:pt x="590942" y="355459"/>
                    <a:pt x="713610" y="478128"/>
                  </a:cubicBezTo>
                  <a:lnTo>
                    <a:pt x="731181" y="492625"/>
                  </a:lnTo>
                  <a:lnTo>
                    <a:pt x="634098" y="572725"/>
                  </a:lnTo>
                  <a:cubicBezTo>
                    <a:pt x="510455" y="656257"/>
                    <a:pt x="361401" y="705032"/>
                    <a:pt x="200956" y="705032"/>
                  </a:cubicBezTo>
                  <a:cubicBezTo>
                    <a:pt x="147474" y="705032"/>
                    <a:pt x="95258" y="699613"/>
                    <a:pt x="44827" y="689293"/>
                  </a:cubicBezTo>
                  <a:lnTo>
                    <a:pt x="0" y="675378"/>
                  </a:lnTo>
                  <a:lnTo>
                    <a:pt x="1756" y="640607"/>
                  </a:lnTo>
                  <a:cubicBezTo>
                    <a:pt x="30849" y="354133"/>
                    <a:pt x="216027" y="113801"/>
                    <a:pt x="470908" y="5996"/>
                  </a:cubicBezTo>
                  <a:lnTo>
                    <a:pt x="490224" y="0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636C4DC-3C90-4ECA-8593-3B2E4B9F25EC}"/>
                </a:ext>
              </a:extLst>
            </p:cNvPr>
            <p:cNvSpPr/>
            <p:nvPr/>
          </p:nvSpPr>
          <p:spPr bwMode="auto">
            <a:xfrm>
              <a:off x="6702424" y="1732573"/>
              <a:ext cx="1304925" cy="1519746"/>
            </a:xfrm>
            <a:custGeom>
              <a:avLst/>
              <a:gdLst>
                <a:gd name="connsiteX0" fmla="*/ 774700 w 1304925"/>
                <a:gd name="connsiteY0" fmla="*/ 0 h 1519746"/>
                <a:gd name="connsiteX1" fmla="*/ 1207842 w 1304925"/>
                <a:gd name="connsiteY1" fmla="*/ 132307 h 1519746"/>
                <a:gd name="connsiteX2" fmla="*/ 1304925 w 1304925"/>
                <a:gd name="connsiteY2" fmla="*/ 212407 h 1519746"/>
                <a:gd name="connsiteX3" fmla="*/ 1287354 w 1304925"/>
                <a:gd name="connsiteY3" fmla="*/ 226904 h 1519746"/>
                <a:gd name="connsiteX4" fmla="*/ 1060450 w 1304925"/>
                <a:gd name="connsiteY4" fmla="*/ 774700 h 1519746"/>
                <a:gd name="connsiteX5" fmla="*/ 1063968 w 1304925"/>
                <a:gd name="connsiteY5" fmla="*/ 844368 h 1519746"/>
                <a:gd name="connsiteX6" fmla="*/ 1044652 w 1304925"/>
                <a:gd name="connsiteY6" fmla="*/ 850364 h 1519746"/>
                <a:gd name="connsiteX7" fmla="*/ 575500 w 1304925"/>
                <a:gd name="connsiteY7" fmla="*/ 1484975 h 1519746"/>
                <a:gd name="connsiteX8" fmla="*/ 573744 w 1304925"/>
                <a:gd name="connsiteY8" fmla="*/ 1519746 h 1519746"/>
                <a:gd name="connsiteX9" fmla="*/ 473152 w 1304925"/>
                <a:gd name="connsiteY9" fmla="*/ 1488520 h 1519746"/>
                <a:gd name="connsiteX10" fmla="*/ 0 w 1304925"/>
                <a:gd name="connsiteY10" fmla="*/ 774700 h 1519746"/>
                <a:gd name="connsiteX11" fmla="*/ 774700 w 1304925"/>
                <a:gd name="connsiteY11" fmla="*/ 0 h 151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 h="1519746">
                  <a:moveTo>
                    <a:pt x="774700" y="0"/>
                  </a:moveTo>
                  <a:cubicBezTo>
                    <a:pt x="935145" y="0"/>
                    <a:pt x="1084199" y="48775"/>
                    <a:pt x="1207842" y="132307"/>
                  </a:cubicBezTo>
                  <a:lnTo>
                    <a:pt x="1304925" y="212407"/>
                  </a:lnTo>
                  <a:lnTo>
                    <a:pt x="1287354" y="226904"/>
                  </a:lnTo>
                  <a:cubicBezTo>
                    <a:pt x="1147161" y="367098"/>
                    <a:pt x="1060450" y="560773"/>
                    <a:pt x="1060450" y="774700"/>
                  </a:cubicBezTo>
                  <a:lnTo>
                    <a:pt x="1063968" y="844368"/>
                  </a:lnTo>
                  <a:lnTo>
                    <a:pt x="1044652" y="850364"/>
                  </a:lnTo>
                  <a:cubicBezTo>
                    <a:pt x="789771" y="958169"/>
                    <a:pt x="604593" y="1198501"/>
                    <a:pt x="575500" y="1484975"/>
                  </a:cubicBezTo>
                  <a:lnTo>
                    <a:pt x="573744" y="1519746"/>
                  </a:lnTo>
                  <a:lnTo>
                    <a:pt x="473152" y="1488520"/>
                  </a:lnTo>
                  <a:cubicBezTo>
                    <a:pt x="195100" y="1370915"/>
                    <a:pt x="0" y="1095591"/>
                    <a:pt x="0" y="774700"/>
                  </a:cubicBezTo>
                  <a:cubicBezTo>
                    <a:pt x="0" y="346845"/>
                    <a:pt x="346845" y="0"/>
                    <a:pt x="774700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074F8E6-54FA-4580-9D8B-08984F6F50A0}"/>
                </a:ext>
              </a:extLst>
            </p:cNvPr>
            <p:cNvSpPr/>
            <p:nvPr/>
          </p:nvSpPr>
          <p:spPr bwMode="auto">
            <a:xfrm>
              <a:off x="8007349" y="1732573"/>
              <a:ext cx="1304925" cy="1494516"/>
            </a:xfrm>
            <a:custGeom>
              <a:avLst/>
              <a:gdLst>
                <a:gd name="connsiteX0" fmla="*/ 530225 w 1304925"/>
                <a:gd name="connsiteY0" fmla="*/ 0 h 1494516"/>
                <a:gd name="connsiteX1" fmla="*/ 1304925 w 1304925"/>
                <a:gd name="connsiteY1" fmla="*/ 774700 h 1494516"/>
                <a:gd name="connsiteX2" fmla="*/ 831773 w 1304925"/>
                <a:gd name="connsiteY2" fmla="*/ 1488520 h 1494516"/>
                <a:gd name="connsiteX3" fmla="*/ 812457 w 1304925"/>
                <a:gd name="connsiteY3" fmla="*/ 1494516 h 1494516"/>
                <a:gd name="connsiteX4" fmla="*/ 811975 w 1304925"/>
                <a:gd name="connsiteY4" fmla="*/ 1484975 h 1494516"/>
                <a:gd name="connsiteX5" fmla="*/ 342823 w 1304925"/>
                <a:gd name="connsiteY5" fmla="*/ 850364 h 1494516"/>
                <a:gd name="connsiteX6" fmla="*/ 242231 w 1304925"/>
                <a:gd name="connsiteY6" fmla="*/ 819138 h 1494516"/>
                <a:gd name="connsiteX7" fmla="*/ 244475 w 1304925"/>
                <a:gd name="connsiteY7" fmla="*/ 774700 h 1494516"/>
                <a:gd name="connsiteX8" fmla="*/ 17571 w 1304925"/>
                <a:gd name="connsiteY8" fmla="*/ 226904 h 1494516"/>
                <a:gd name="connsiteX9" fmla="*/ 0 w 1304925"/>
                <a:gd name="connsiteY9" fmla="*/ 212407 h 1494516"/>
                <a:gd name="connsiteX10" fmla="*/ 97083 w 1304925"/>
                <a:gd name="connsiteY10" fmla="*/ 132307 h 1494516"/>
                <a:gd name="connsiteX11" fmla="*/ 530225 w 1304925"/>
                <a:gd name="connsiteY11" fmla="*/ 0 h 14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4925" h="1494516">
                  <a:moveTo>
                    <a:pt x="530225" y="0"/>
                  </a:moveTo>
                  <a:cubicBezTo>
                    <a:pt x="958080" y="0"/>
                    <a:pt x="1304925" y="346845"/>
                    <a:pt x="1304925" y="774700"/>
                  </a:cubicBezTo>
                  <a:cubicBezTo>
                    <a:pt x="1304925" y="1095591"/>
                    <a:pt x="1109825" y="1370915"/>
                    <a:pt x="831773" y="1488520"/>
                  </a:cubicBezTo>
                  <a:lnTo>
                    <a:pt x="812457" y="1494516"/>
                  </a:lnTo>
                  <a:lnTo>
                    <a:pt x="811975" y="1484975"/>
                  </a:lnTo>
                  <a:cubicBezTo>
                    <a:pt x="782882" y="1198501"/>
                    <a:pt x="597704" y="958169"/>
                    <a:pt x="342823" y="850364"/>
                  </a:cubicBezTo>
                  <a:lnTo>
                    <a:pt x="242231" y="819138"/>
                  </a:lnTo>
                  <a:lnTo>
                    <a:pt x="244475" y="774700"/>
                  </a:lnTo>
                  <a:cubicBezTo>
                    <a:pt x="244475" y="560773"/>
                    <a:pt x="157764" y="367098"/>
                    <a:pt x="17571" y="226904"/>
                  </a:cubicBezTo>
                  <a:lnTo>
                    <a:pt x="0" y="212407"/>
                  </a:lnTo>
                  <a:lnTo>
                    <a:pt x="97083" y="132307"/>
                  </a:lnTo>
                  <a:cubicBezTo>
                    <a:pt x="220726" y="48775"/>
                    <a:pt x="369780" y="0"/>
                    <a:pt x="530225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A8F9EB4-458C-4568-8A7C-0E2B18956C49}"/>
                </a:ext>
              </a:extLst>
            </p:cNvPr>
            <p:cNvSpPr/>
            <p:nvPr/>
          </p:nvSpPr>
          <p:spPr bwMode="auto">
            <a:xfrm>
              <a:off x="7766391" y="2522058"/>
              <a:ext cx="483188" cy="547509"/>
            </a:xfrm>
            <a:custGeom>
              <a:avLst/>
              <a:gdLst>
                <a:gd name="connsiteX0" fmla="*/ 282232 w 483188"/>
                <a:gd name="connsiteY0" fmla="*/ 0 h 547509"/>
                <a:gd name="connsiteX1" fmla="*/ 438361 w 483188"/>
                <a:gd name="connsiteY1" fmla="*/ 15739 h 547509"/>
                <a:gd name="connsiteX2" fmla="*/ 483188 w 483188"/>
                <a:gd name="connsiteY2" fmla="*/ 29654 h 547509"/>
                <a:gd name="connsiteX3" fmla="*/ 481432 w 483188"/>
                <a:gd name="connsiteY3" fmla="*/ 64425 h 547509"/>
                <a:gd name="connsiteX4" fmla="*/ 258528 w 483188"/>
                <a:gd name="connsiteY4" fmla="*/ 533012 h 547509"/>
                <a:gd name="connsiteX5" fmla="*/ 240957 w 483188"/>
                <a:gd name="connsiteY5" fmla="*/ 547509 h 547509"/>
                <a:gd name="connsiteX6" fmla="*/ 223386 w 483188"/>
                <a:gd name="connsiteY6" fmla="*/ 533012 h 547509"/>
                <a:gd name="connsiteX7" fmla="*/ 482 w 483188"/>
                <a:gd name="connsiteY7" fmla="*/ 64425 h 547509"/>
                <a:gd name="connsiteX8" fmla="*/ 0 w 483188"/>
                <a:gd name="connsiteY8" fmla="*/ 54884 h 547509"/>
                <a:gd name="connsiteX9" fmla="*/ 126103 w 483188"/>
                <a:gd name="connsiteY9" fmla="*/ 15739 h 547509"/>
                <a:gd name="connsiteX10" fmla="*/ 282232 w 483188"/>
                <a:gd name="connsiteY10" fmla="*/ 0 h 54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188" h="547509">
                  <a:moveTo>
                    <a:pt x="282232" y="0"/>
                  </a:moveTo>
                  <a:cubicBezTo>
                    <a:pt x="335714" y="0"/>
                    <a:pt x="387930" y="5420"/>
                    <a:pt x="438361" y="15739"/>
                  </a:cubicBezTo>
                  <a:lnTo>
                    <a:pt x="483188" y="29654"/>
                  </a:lnTo>
                  <a:lnTo>
                    <a:pt x="481432" y="64425"/>
                  </a:lnTo>
                  <a:cubicBezTo>
                    <a:pt x="462919" y="246727"/>
                    <a:pt x="381197" y="410343"/>
                    <a:pt x="258528" y="533012"/>
                  </a:cubicBezTo>
                  <a:lnTo>
                    <a:pt x="240957" y="547509"/>
                  </a:lnTo>
                  <a:lnTo>
                    <a:pt x="223386" y="533012"/>
                  </a:lnTo>
                  <a:cubicBezTo>
                    <a:pt x="100718" y="410343"/>
                    <a:pt x="18996" y="246727"/>
                    <a:pt x="482" y="64425"/>
                  </a:cubicBezTo>
                  <a:lnTo>
                    <a:pt x="0" y="54884"/>
                  </a:lnTo>
                  <a:lnTo>
                    <a:pt x="126103" y="15739"/>
                  </a:lnTo>
                  <a:cubicBezTo>
                    <a:pt x="176534" y="5420"/>
                    <a:pt x="228750" y="0"/>
                    <a:pt x="282232" y="0"/>
                  </a:cubicBezTo>
                  <a:close/>
                </a:path>
              </a:pathLst>
            </a:cu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582D0D7-4EE9-4B9B-8C55-37E75C0F6035}"/>
                </a:ext>
              </a:extLst>
            </p:cNvPr>
            <p:cNvSpPr/>
            <p:nvPr/>
          </p:nvSpPr>
          <p:spPr bwMode="auto">
            <a:xfrm>
              <a:off x="7273923" y="3069567"/>
              <a:ext cx="1549400" cy="1001891"/>
            </a:xfrm>
            <a:custGeom>
              <a:avLst/>
              <a:gdLst>
                <a:gd name="connsiteX0" fmla="*/ 733425 w 1549400"/>
                <a:gd name="connsiteY0" fmla="*/ 0 h 1001891"/>
                <a:gd name="connsiteX1" fmla="*/ 830508 w 1549400"/>
                <a:gd name="connsiteY1" fmla="*/ 80100 h 1001891"/>
                <a:gd name="connsiteX2" fmla="*/ 1263650 w 1549400"/>
                <a:gd name="connsiteY2" fmla="*/ 212407 h 1001891"/>
                <a:gd name="connsiteX3" fmla="*/ 1419779 w 1549400"/>
                <a:gd name="connsiteY3" fmla="*/ 196668 h 1001891"/>
                <a:gd name="connsiteX4" fmla="*/ 1545882 w 1549400"/>
                <a:gd name="connsiteY4" fmla="*/ 157523 h 1001891"/>
                <a:gd name="connsiteX5" fmla="*/ 1549400 w 1549400"/>
                <a:gd name="connsiteY5" fmla="*/ 227191 h 1001891"/>
                <a:gd name="connsiteX6" fmla="*/ 774700 w 1549400"/>
                <a:gd name="connsiteY6" fmla="*/ 1001891 h 1001891"/>
                <a:gd name="connsiteX7" fmla="*/ 0 w 1549400"/>
                <a:gd name="connsiteY7" fmla="*/ 227191 h 1001891"/>
                <a:gd name="connsiteX8" fmla="*/ 2244 w 1549400"/>
                <a:gd name="connsiteY8" fmla="*/ 182753 h 1001891"/>
                <a:gd name="connsiteX9" fmla="*/ 47071 w 1549400"/>
                <a:gd name="connsiteY9" fmla="*/ 196668 h 1001891"/>
                <a:gd name="connsiteX10" fmla="*/ 203200 w 1549400"/>
                <a:gd name="connsiteY10" fmla="*/ 212407 h 1001891"/>
                <a:gd name="connsiteX11" fmla="*/ 636342 w 1549400"/>
                <a:gd name="connsiteY11" fmla="*/ 80100 h 1001891"/>
                <a:gd name="connsiteX12" fmla="*/ 733425 w 1549400"/>
                <a:gd name="connsiteY12" fmla="*/ 0 h 100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400" h="1001891">
                  <a:moveTo>
                    <a:pt x="733425" y="0"/>
                  </a:moveTo>
                  <a:lnTo>
                    <a:pt x="830508" y="80100"/>
                  </a:lnTo>
                  <a:cubicBezTo>
                    <a:pt x="954151" y="163632"/>
                    <a:pt x="1103205" y="212407"/>
                    <a:pt x="1263650" y="212407"/>
                  </a:cubicBezTo>
                  <a:cubicBezTo>
                    <a:pt x="1317132" y="212407"/>
                    <a:pt x="1369348" y="206988"/>
                    <a:pt x="1419779" y="196668"/>
                  </a:cubicBezTo>
                  <a:lnTo>
                    <a:pt x="1545882" y="157523"/>
                  </a:lnTo>
                  <a:lnTo>
                    <a:pt x="1549400" y="227191"/>
                  </a:lnTo>
                  <a:cubicBezTo>
                    <a:pt x="1549400" y="655046"/>
                    <a:pt x="1202555" y="1001891"/>
                    <a:pt x="774700" y="1001891"/>
                  </a:cubicBezTo>
                  <a:cubicBezTo>
                    <a:pt x="346845" y="1001891"/>
                    <a:pt x="0" y="655046"/>
                    <a:pt x="0" y="227191"/>
                  </a:cubicBezTo>
                  <a:lnTo>
                    <a:pt x="2244" y="182753"/>
                  </a:lnTo>
                  <a:lnTo>
                    <a:pt x="47071" y="196668"/>
                  </a:lnTo>
                  <a:cubicBezTo>
                    <a:pt x="97502" y="206988"/>
                    <a:pt x="149718" y="212407"/>
                    <a:pt x="203200" y="212407"/>
                  </a:cubicBezTo>
                  <a:cubicBezTo>
                    <a:pt x="363645" y="212407"/>
                    <a:pt x="512699" y="163632"/>
                    <a:pt x="636342" y="80100"/>
                  </a:cubicBezTo>
                  <a:lnTo>
                    <a:pt x="733425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0F75AF-955D-40F2-BEA3-6D07F7D73028}"/>
              </a:ext>
            </a:extLst>
          </p:cNvPr>
          <p:cNvGrpSpPr/>
          <p:nvPr/>
        </p:nvGrpSpPr>
        <p:grpSpPr>
          <a:xfrm>
            <a:off x="2335410" y="2009072"/>
            <a:ext cx="1916787" cy="1648588"/>
            <a:chOff x="1982655" y="2115276"/>
            <a:chExt cx="1916787" cy="164858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2048103-926D-47D9-B697-215FB8D88549}"/>
                </a:ext>
              </a:extLst>
            </p:cNvPr>
            <p:cNvSpPr txBox="1"/>
            <p:nvPr/>
          </p:nvSpPr>
          <p:spPr>
            <a:xfrm>
              <a:off x="1982655" y="214443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63D8AD6-0D21-4370-8B12-DC6FBF6FC67D}"/>
                </a:ext>
              </a:extLst>
            </p:cNvPr>
            <p:cNvSpPr txBox="1"/>
            <p:nvPr/>
          </p:nvSpPr>
          <p:spPr>
            <a:xfrm>
              <a:off x="2716717" y="3302199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8BC82D6-DE39-48D0-8702-F59F3A5BA035}"/>
                </a:ext>
              </a:extLst>
            </p:cNvPr>
            <p:cNvSpPr txBox="1"/>
            <p:nvPr/>
          </p:nvSpPr>
          <p:spPr>
            <a:xfrm>
              <a:off x="3491958" y="2115276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F221166-5058-4FA8-9DAD-AF54B7D88FA0}"/>
              </a:ext>
            </a:extLst>
          </p:cNvPr>
          <p:cNvGrpSpPr/>
          <p:nvPr/>
        </p:nvGrpSpPr>
        <p:grpSpPr>
          <a:xfrm>
            <a:off x="7099754" y="2078584"/>
            <a:ext cx="1916787" cy="1648588"/>
            <a:chOff x="1982655" y="2115276"/>
            <a:chExt cx="1916787" cy="164858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AF556E8-3E79-472C-A80B-8F3D589DDC37}"/>
                </a:ext>
              </a:extLst>
            </p:cNvPr>
            <p:cNvSpPr txBox="1"/>
            <p:nvPr/>
          </p:nvSpPr>
          <p:spPr>
            <a:xfrm>
              <a:off x="1982655" y="214443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EE1D0AD-1D04-4B4A-AE0F-43FDB595BEBE}"/>
                </a:ext>
              </a:extLst>
            </p:cNvPr>
            <p:cNvSpPr txBox="1"/>
            <p:nvPr/>
          </p:nvSpPr>
          <p:spPr>
            <a:xfrm>
              <a:off x="2716717" y="3302199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A4AD9CA-92E2-43AB-A55C-F8DF702ADDF7}"/>
                </a:ext>
              </a:extLst>
            </p:cNvPr>
            <p:cNvSpPr txBox="1"/>
            <p:nvPr/>
          </p:nvSpPr>
          <p:spPr>
            <a:xfrm>
              <a:off x="3491958" y="2115276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9A57B713-A6D1-4D98-B7BA-76C4ED50729F}"/>
              </a:ext>
            </a:extLst>
          </p:cNvPr>
          <p:cNvSpPr txBox="1"/>
          <p:nvPr/>
        </p:nvSpPr>
        <p:spPr>
          <a:xfrm>
            <a:off x="2335410" y="4088547"/>
            <a:ext cx="192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(A AND B) OR C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67822B1-2894-4BBB-8C67-F0D8B88B72CE}"/>
              </a:ext>
            </a:extLst>
          </p:cNvPr>
          <p:cNvSpPr txBox="1"/>
          <p:nvPr/>
        </p:nvSpPr>
        <p:spPr>
          <a:xfrm>
            <a:off x="7194187" y="4163782"/>
            <a:ext cx="192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 AND (B OR C)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CC98345-2E42-47C5-846B-68A6EF1C30F4}"/>
              </a:ext>
            </a:extLst>
          </p:cNvPr>
          <p:cNvSpPr txBox="1"/>
          <p:nvPr/>
        </p:nvSpPr>
        <p:spPr>
          <a:xfrm>
            <a:off x="1485900" y="5039120"/>
            <a:ext cx="922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When more than two terms are combined with different </a:t>
            </a:r>
            <a:r>
              <a:rPr lang="en-US" altLang="zh-CN" sz="2000" dirty="0" err="1"/>
              <a:t>b</a:t>
            </a:r>
            <a:r>
              <a:rPr lang="en-US" sz="2000" dirty="0" err="1"/>
              <a:t>oolean</a:t>
            </a:r>
            <a:r>
              <a:rPr lang="en-US" sz="2000" dirty="0"/>
              <a:t> operators, use parenthesis to group or nest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696D4-B174-491B-B9E0-C5F4345A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8A817-D9C0-4227-AB31-D72BAD6323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8246165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 (example)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3EC3-CFB2-4660-A6EE-43865B5D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33" y="1689010"/>
            <a:ext cx="2181273" cy="254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6741D-9A25-4B5E-96E8-566B0130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96" y="1789288"/>
            <a:ext cx="2908506" cy="2340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7E340-6D3C-4312-86F3-863F449BBFB0}"/>
              </a:ext>
            </a:extLst>
          </p:cNvPr>
          <p:cNvSpPr txBox="1"/>
          <p:nvPr/>
        </p:nvSpPr>
        <p:spPr>
          <a:xfrm>
            <a:off x="3312368" y="2670331"/>
            <a:ext cx="1129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A4C58-8718-4D9E-9BA0-C9A8B382FA37}"/>
              </a:ext>
            </a:extLst>
          </p:cNvPr>
          <p:cNvSpPr txBox="1"/>
          <p:nvPr/>
        </p:nvSpPr>
        <p:spPr>
          <a:xfrm>
            <a:off x="9439275" y="6248400"/>
            <a:ext cx="240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Monet, Renoir, Munch</a:t>
            </a:r>
          </a:p>
        </p:txBody>
      </p:sp>
    </p:spTree>
    <p:extLst>
      <p:ext uri="{BB962C8B-B14F-4D97-AF65-F5344CB8AC3E}">
        <p14:creationId xmlns:p14="http://schemas.microsoft.com/office/powerpoint/2010/main" val="391908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8246165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 (example)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3EC3-CFB2-4660-A6EE-43865B5D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33" y="1689010"/>
            <a:ext cx="2181273" cy="254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6741D-9A25-4B5E-96E8-566B0130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96" y="1789288"/>
            <a:ext cx="2908506" cy="2340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7E340-6D3C-4312-86F3-863F449BBFB0}"/>
              </a:ext>
            </a:extLst>
          </p:cNvPr>
          <p:cNvSpPr txBox="1"/>
          <p:nvPr/>
        </p:nvSpPr>
        <p:spPr>
          <a:xfrm>
            <a:off x="3312368" y="2670331"/>
            <a:ext cx="1129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C37CB8-DECB-43B3-A0E5-49FC25267627}"/>
              </a:ext>
            </a:extLst>
          </p:cNvPr>
          <p:cNvSpPr/>
          <p:nvPr/>
        </p:nvSpPr>
        <p:spPr>
          <a:xfrm>
            <a:off x="301963" y="1371599"/>
            <a:ext cx="7820633" cy="3278221"/>
          </a:xfrm>
          <a:prstGeom prst="ellipse">
            <a:avLst/>
          </a:prstGeom>
          <a:noFill/>
          <a:ln w="47625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65651-6895-4288-9780-98CAF2E00603}"/>
              </a:ext>
            </a:extLst>
          </p:cNvPr>
          <p:cNvSpPr txBox="1"/>
          <p:nvPr/>
        </p:nvSpPr>
        <p:spPr>
          <a:xfrm>
            <a:off x="9439275" y="6248400"/>
            <a:ext cx="240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Monet, Renoir, Munch</a:t>
            </a:r>
          </a:p>
        </p:txBody>
      </p:sp>
    </p:spTree>
    <p:extLst>
      <p:ext uri="{BB962C8B-B14F-4D97-AF65-F5344CB8AC3E}">
        <p14:creationId xmlns:p14="http://schemas.microsoft.com/office/powerpoint/2010/main" val="130187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8246165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 (example)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3EC3-CFB2-4660-A6EE-43865B5D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33" y="1689010"/>
            <a:ext cx="2181273" cy="254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6741D-9A25-4B5E-96E8-566B0130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96" y="1789288"/>
            <a:ext cx="2908506" cy="23402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413B-596A-43D0-858E-B861AAAA95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5762D-A78C-441F-AA70-17C4065A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718" y="4310579"/>
            <a:ext cx="2954563" cy="21125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7E340-6D3C-4312-86F3-863F449BBFB0}"/>
              </a:ext>
            </a:extLst>
          </p:cNvPr>
          <p:cNvSpPr txBox="1"/>
          <p:nvPr/>
        </p:nvSpPr>
        <p:spPr>
          <a:xfrm>
            <a:off x="3312368" y="2670331"/>
            <a:ext cx="1129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C37CB8-DECB-43B3-A0E5-49FC25267627}"/>
              </a:ext>
            </a:extLst>
          </p:cNvPr>
          <p:cNvSpPr/>
          <p:nvPr/>
        </p:nvSpPr>
        <p:spPr>
          <a:xfrm>
            <a:off x="301963" y="1371599"/>
            <a:ext cx="7820633" cy="3278221"/>
          </a:xfrm>
          <a:prstGeom prst="ellipse">
            <a:avLst/>
          </a:prstGeom>
          <a:noFill/>
          <a:ln w="47625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72842-77B7-4918-A5F1-D446EA7EAF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 trans="62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1739" flipH="1">
            <a:off x="8946074" y="3331636"/>
            <a:ext cx="1477709" cy="690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E01BD2-CAD6-4F11-9214-C0AFD00AEC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874" y="2462677"/>
            <a:ext cx="1022475" cy="829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885C42-71E6-4A1D-8DDE-F477D9C5C0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8251">
            <a:off x="8773684" y="2230629"/>
            <a:ext cx="710731" cy="1197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0725E-0D60-4BCF-A3D3-80E5B54DD5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760" y="1681885"/>
            <a:ext cx="647465" cy="956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D70A31-4F47-4745-A481-15D0FB3A8A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376" flipH="1" flipV="1">
            <a:off x="10163385" y="2292889"/>
            <a:ext cx="614268" cy="436427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3D9B27A-F3B9-461D-BD7D-46D0F2646659}"/>
              </a:ext>
            </a:extLst>
          </p:cNvPr>
          <p:cNvCxnSpPr/>
          <p:nvPr/>
        </p:nvCxnSpPr>
        <p:spPr>
          <a:xfrm>
            <a:off x="6380703" y="4679966"/>
            <a:ext cx="1540926" cy="806435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4BA214-9A77-4A42-9929-AF1729549D12}"/>
              </a:ext>
            </a:extLst>
          </p:cNvPr>
          <p:cNvSpPr txBox="1"/>
          <p:nvPr/>
        </p:nvSpPr>
        <p:spPr>
          <a:xfrm>
            <a:off x="9092990" y="6501522"/>
            <a:ext cx="240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Monet, Renoir, Munch</a:t>
            </a:r>
          </a:p>
        </p:txBody>
      </p:sp>
    </p:spTree>
    <p:extLst>
      <p:ext uri="{BB962C8B-B14F-4D97-AF65-F5344CB8AC3E}">
        <p14:creationId xmlns:p14="http://schemas.microsoft.com/office/powerpoint/2010/main" val="109780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11380075" cy="768000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keywords you want to use for the example research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7C5656-99CA-4F94-8FD6-942F2718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9" y="1723965"/>
            <a:ext cx="4882219" cy="48822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CC192D-D19C-4C15-9AE1-6CC5360C61FB}"/>
              </a:ext>
            </a:extLst>
          </p:cNvPr>
          <p:cNvSpPr/>
          <p:nvPr/>
        </p:nvSpPr>
        <p:spPr>
          <a:xfrm>
            <a:off x="6917825" y="6269534"/>
            <a:ext cx="4562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https://www.menti.com/al3dfvj19ez3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C0B4D-4DE3-49AE-89F1-7752B80E9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1C57C-E44C-44AB-AA15-38EB9D45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/>
          <a:stretch/>
        </p:blipFill>
        <p:spPr>
          <a:xfrm>
            <a:off x="5868682" y="1583337"/>
            <a:ext cx="5017648" cy="36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7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C30DCE-0752-49F3-BCFF-BB073B0C51E8}"/>
              </a:ext>
            </a:extLst>
          </p:cNvPr>
          <p:cNvSpPr/>
          <p:nvPr/>
        </p:nvSpPr>
        <p:spPr>
          <a:xfrm>
            <a:off x="594048" y="78248"/>
            <a:ext cx="10136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DATA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979BF3-A35B-438B-963B-340625F67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ADC8AA-1210-48CB-BD5E-D5824ECEE373}"/>
              </a:ext>
            </a:extLst>
          </p:cNvPr>
          <p:cNvSpPr/>
          <p:nvPr/>
        </p:nvSpPr>
        <p:spPr>
          <a:xfrm>
            <a:off x="3048000" y="22748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D3B37-3D53-4859-B3D4-46011570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60" y="981306"/>
            <a:ext cx="3940322" cy="29563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2C7BC-D361-4C20-BA40-78B843C9F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29" y="3289025"/>
            <a:ext cx="3066213" cy="25029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06968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8;p18">
            <a:extLst>
              <a:ext uri="{FF2B5EF4-FFF2-40B4-BE49-F238E27FC236}">
                <a16:creationId xmlns:a16="http://schemas.microsoft.com/office/drawing/2014/main" id="{EB306BAF-36EF-4665-BBBC-447E8AE2B081}"/>
              </a:ext>
            </a:extLst>
          </p:cNvPr>
          <p:cNvSpPr/>
          <p:nvPr/>
        </p:nvSpPr>
        <p:spPr>
          <a:xfrm>
            <a:off x="1032379" y="3564879"/>
            <a:ext cx="2922917" cy="518977"/>
          </a:xfrm>
          <a:custGeom>
            <a:avLst/>
            <a:gdLst/>
            <a:ahLst/>
            <a:cxnLst/>
            <a:rect l="l" t="t" r="r" b="b"/>
            <a:pathLst>
              <a:path w="152573" h="27090" extrusionOk="0">
                <a:moveTo>
                  <a:pt x="76141" y="0"/>
                </a:moveTo>
                <a:lnTo>
                  <a:pt x="74541" y="37"/>
                </a:lnTo>
                <a:lnTo>
                  <a:pt x="70432" y="21853"/>
                </a:lnTo>
                <a:cubicBezTo>
                  <a:pt x="70432" y="21853"/>
                  <a:pt x="43671" y="21562"/>
                  <a:pt x="24892" y="21562"/>
                </a:cubicBezTo>
                <a:cubicBezTo>
                  <a:pt x="15503" y="21562"/>
                  <a:pt x="8109" y="21635"/>
                  <a:pt x="7055" y="21853"/>
                </a:cubicBezTo>
                <a:cubicBezTo>
                  <a:pt x="3855" y="22544"/>
                  <a:pt x="1" y="27089"/>
                  <a:pt x="1" y="27089"/>
                </a:cubicBezTo>
                <a:lnTo>
                  <a:pt x="152572" y="27089"/>
                </a:lnTo>
                <a:cubicBezTo>
                  <a:pt x="152572" y="27089"/>
                  <a:pt x="148718" y="22544"/>
                  <a:pt x="145518" y="21853"/>
                </a:cubicBezTo>
                <a:cubicBezTo>
                  <a:pt x="144464" y="21635"/>
                  <a:pt x="137070" y="21562"/>
                  <a:pt x="127681" y="21562"/>
                </a:cubicBezTo>
                <a:cubicBezTo>
                  <a:pt x="108902" y="21562"/>
                  <a:pt x="82141" y="21853"/>
                  <a:pt x="82141" y="21853"/>
                </a:cubicBezTo>
                <a:lnTo>
                  <a:pt x="78032" y="37"/>
                </a:lnTo>
                <a:lnTo>
                  <a:pt x="7643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11;p18">
            <a:extLst>
              <a:ext uri="{FF2B5EF4-FFF2-40B4-BE49-F238E27FC236}">
                <a16:creationId xmlns:a16="http://schemas.microsoft.com/office/drawing/2014/main" id="{EB6420D4-23C3-4340-A528-00AC5B41B6D8}"/>
              </a:ext>
            </a:extLst>
          </p:cNvPr>
          <p:cNvSpPr/>
          <p:nvPr/>
        </p:nvSpPr>
        <p:spPr>
          <a:xfrm>
            <a:off x="4068115" y="3087704"/>
            <a:ext cx="2816" cy="2816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" y="1"/>
                </a:moveTo>
                <a:cubicBezTo>
                  <a:pt x="73" y="37"/>
                  <a:pt x="110" y="110"/>
                  <a:pt x="146" y="146"/>
                </a:cubicBezTo>
                <a:cubicBezTo>
                  <a:pt x="110" y="110"/>
                  <a:pt x="73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2;p18">
            <a:extLst>
              <a:ext uri="{FF2B5EF4-FFF2-40B4-BE49-F238E27FC236}">
                <a16:creationId xmlns:a16="http://schemas.microsoft.com/office/drawing/2014/main" id="{F8A2ACED-95A6-4285-828E-BC2325DAD4FB}"/>
              </a:ext>
            </a:extLst>
          </p:cNvPr>
          <p:cNvSpPr/>
          <p:nvPr/>
        </p:nvSpPr>
        <p:spPr>
          <a:xfrm>
            <a:off x="4061161" y="3082838"/>
            <a:ext cx="2107" cy="1398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0" y="0"/>
                </a:moveTo>
                <a:cubicBezTo>
                  <a:pt x="36" y="37"/>
                  <a:pt x="73" y="37"/>
                  <a:pt x="109" y="73"/>
                </a:cubicBezTo>
                <a:cubicBezTo>
                  <a:pt x="73" y="37"/>
                  <a:pt x="36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3;p18">
            <a:extLst>
              <a:ext uri="{FF2B5EF4-FFF2-40B4-BE49-F238E27FC236}">
                <a16:creationId xmlns:a16="http://schemas.microsoft.com/office/drawing/2014/main" id="{4CD650D8-01CD-493B-BEA4-E1DB6FB86483}"/>
              </a:ext>
            </a:extLst>
          </p:cNvPr>
          <p:cNvSpPr/>
          <p:nvPr/>
        </p:nvSpPr>
        <p:spPr>
          <a:xfrm>
            <a:off x="4065337" y="3084926"/>
            <a:ext cx="2107" cy="2107"/>
          </a:xfrm>
          <a:custGeom>
            <a:avLst/>
            <a:gdLst/>
            <a:ahLst/>
            <a:cxnLst/>
            <a:rect l="l" t="t" r="r" b="b"/>
            <a:pathLst>
              <a:path w="110" h="110" extrusionOk="0">
                <a:moveTo>
                  <a:pt x="0" y="0"/>
                </a:moveTo>
                <a:cubicBezTo>
                  <a:pt x="37" y="37"/>
                  <a:pt x="73" y="73"/>
                  <a:pt x="109" y="109"/>
                </a:cubicBezTo>
                <a:cubicBezTo>
                  <a:pt x="73" y="73"/>
                  <a:pt x="37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4;p18">
            <a:extLst>
              <a:ext uri="{FF2B5EF4-FFF2-40B4-BE49-F238E27FC236}">
                <a16:creationId xmlns:a16="http://schemas.microsoft.com/office/drawing/2014/main" id="{B888E2FD-73F7-4C07-927E-D2486E2F3B97}"/>
              </a:ext>
            </a:extLst>
          </p:cNvPr>
          <p:cNvSpPr/>
          <p:nvPr/>
        </p:nvSpPr>
        <p:spPr>
          <a:xfrm>
            <a:off x="4063249" y="3084218"/>
            <a:ext cx="2107" cy="728"/>
          </a:xfrm>
          <a:custGeom>
            <a:avLst/>
            <a:gdLst/>
            <a:ahLst/>
            <a:cxnLst/>
            <a:rect l="l" t="t" r="r" b="b"/>
            <a:pathLst>
              <a:path w="110" h="38" extrusionOk="0">
                <a:moveTo>
                  <a:pt x="0" y="1"/>
                </a:moveTo>
                <a:lnTo>
                  <a:pt x="55" y="19"/>
                </a:lnTo>
                <a:cubicBezTo>
                  <a:pt x="37" y="10"/>
                  <a:pt x="18" y="1"/>
                  <a:pt x="0" y="1"/>
                </a:cubicBezTo>
                <a:close/>
                <a:moveTo>
                  <a:pt x="55" y="19"/>
                </a:moveTo>
                <a:cubicBezTo>
                  <a:pt x="73" y="28"/>
                  <a:pt x="91" y="37"/>
                  <a:pt x="109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5;p18">
            <a:extLst>
              <a:ext uri="{FF2B5EF4-FFF2-40B4-BE49-F238E27FC236}">
                <a16:creationId xmlns:a16="http://schemas.microsoft.com/office/drawing/2014/main" id="{7F168F03-2D55-45F3-8E67-54E4AEF9FE85}"/>
              </a:ext>
            </a:extLst>
          </p:cNvPr>
          <p:cNvSpPr/>
          <p:nvPr/>
        </p:nvSpPr>
        <p:spPr>
          <a:xfrm>
            <a:off x="4070912" y="3090501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6;p18">
            <a:extLst>
              <a:ext uri="{FF2B5EF4-FFF2-40B4-BE49-F238E27FC236}">
                <a16:creationId xmlns:a16="http://schemas.microsoft.com/office/drawing/2014/main" id="{5D4AE71D-3A73-46DB-92D9-B328C1C16B7B}"/>
              </a:ext>
            </a:extLst>
          </p:cNvPr>
          <p:cNvSpPr/>
          <p:nvPr/>
        </p:nvSpPr>
        <p:spPr>
          <a:xfrm>
            <a:off x="4067425" y="3087015"/>
            <a:ext cx="709" cy="709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8;p18">
            <a:extLst>
              <a:ext uri="{FF2B5EF4-FFF2-40B4-BE49-F238E27FC236}">
                <a16:creationId xmlns:a16="http://schemas.microsoft.com/office/drawing/2014/main" id="{1AE5806A-0065-4EE2-9254-3A081C2FA8AB}"/>
              </a:ext>
            </a:extLst>
          </p:cNvPr>
          <p:cNvSpPr/>
          <p:nvPr/>
        </p:nvSpPr>
        <p:spPr>
          <a:xfrm>
            <a:off x="2108609" y="3087704"/>
            <a:ext cx="2107" cy="2816"/>
          </a:xfrm>
          <a:custGeom>
            <a:avLst/>
            <a:gdLst/>
            <a:ahLst/>
            <a:cxnLst/>
            <a:rect l="l" t="t" r="r" b="b"/>
            <a:pathLst>
              <a:path w="110" h="147" extrusionOk="0">
                <a:moveTo>
                  <a:pt x="1" y="1"/>
                </a:moveTo>
                <a:cubicBezTo>
                  <a:pt x="37" y="37"/>
                  <a:pt x="74" y="110"/>
                  <a:pt x="110" y="146"/>
                </a:cubicBezTo>
                <a:cubicBezTo>
                  <a:pt x="74" y="110"/>
                  <a:pt x="37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19;p18">
            <a:extLst>
              <a:ext uri="{FF2B5EF4-FFF2-40B4-BE49-F238E27FC236}">
                <a16:creationId xmlns:a16="http://schemas.microsoft.com/office/drawing/2014/main" id="{46590D94-51E6-46F0-BFE0-393904C9AD39}"/>
              </a:ext>
            </a:extLst>
          </p:cNvPr>
          <p:cNvSpPr/>
          <p:nvPr/>
        </p:nvSpPr>
        <p:spPr>
          <a:xfrm>
            <a:off x="2100946" y="3082838"/>
            <a:ext cx="2107" cy="1398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1" y="0"/>
                </a:moveTo>
                <a:cubicBezTo>
                  <a:pt x="37" y="37"/>
                  <a:pt x="74" y="37"/>
                  <a:pt x="110" y="73"/>
                </a:cubicBezTo>
                <a:cubicBezTo>
                  <a:pt x="74" y="37"/>
                  <a:pt x="37" y="37"/>
                  <a:pt x="1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20;p18">
            <a:extLst>
              <a:ext uri="{FF2B5EF4-FFF2-40B4-BE49-F238E27FC236}">
                <a16:creationId xmlns:a16="http://schemas.microsoft.com/office/drawing/2014/main" id="{A4258907-AF74-4DA0-A5F1-EAE358148C06}"/>
              </a:ext>
            </a:extLst>
          </p:cNvPr>
          <p:cNvSpPr/>
          <p:nvPr/>
        </p:nvSpPr>
        <p:spPr>
          <a:xfrm>
            <a:off x="2105142" y="3084926"/>
            <a:ext cx="2797" cy="2107"/>
          </a:xfrm>
          <a:custGeom>
            <a:avLst/>
            <a:gdLst/>
            <a:ahLst/>
            <a:cxnLst/>
            <a:rect l="l" t="t" r="r" b="b"/>
            <a:pathLst>
              <a:path w="146" h="110" extrusionOk="0">
                <a:moveTo>
                  <a:pt x="0" y="0"/>
                </a:moveTo>
                <a:cubicBezTo>
                  <a:pt x="73" y="37"/>
                  <a:pt x="109" y="73"/>
                  <a:pt x="145" y="109"/>
                </a:cubicBezTo>
                <a:cubicBezTo>
                  <a:pt x="109" y="73"/>
                  <a:pt x="73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21;p18">
            <a:extLst>
              <a:ext uri="{FF2B5EF4-FFF2-40B4-BE49-F238E27FC236}">
                <a16:creationId xmlns:a16="http://schemas.microsoft.com/office/drawing/2014/main" id="{212C3595-17F2-440C-B56D-332169CB2FCB}"/>
              </a:ext>
            </a:extLst>
          </p:cNvPr>
          <p:cNvSpPr/>
          <p:nvPr/>
        </p:nvSpPr>
        <p:spPr>
          <a:xfrm>
            <a:off x="2103034" y="3084218"/>
            <a:ext cx="2126" cy="728"/>
          </a:xfrm>
          <a:custGeom>
            <a:avLst/>
            <a:gdLst/>
            <a:ahLst/>
            <a:cxnLst/>
            <a:rect l="l" t="t" r="r" b="b"/>
            <a:pathLst>
              <a:path w="111" h="38" extrusionOk="0">
                <a:moveTo>
                  <a:pt x="1" y="1"/>
                </a:moveTo>
                <a:lnTo>
                  <a:pt x="55" y="19"/>
                </a:lnTo>
                <a:cubicBezTo>
                  <a:pt x="37" y="10"/>
                  <a:pt x="19" y="1"/>
                  <a:pt x="1" y="1"/>
                </a:cubicBezTo>
                <a:close/>
                <a:moveTo>
                  <a:pt x="55" y="19"/>
                </a:moveTo>
                <a:cubicBezTo>
                  <a:pt x="74" y="28"/>
                  <a:pt x="92" y="37"/>
                  <a:pt x="110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22;p18">
            <a:extLst>
              <a:ext uri="{FF2B5EF4-FFF2-40B4-BE49-F238E27FC236}">
                <a16:creationId xmlns:a16="http://schemas.microsoft.com/office/drawing/2014/main" id="{FE00ADD4-A84A-422B-972D-262EA17D993D}"/>
              </a:ext>
            </a:extLst>
          </p:cNvPr>
          <p:cNvSpPr/>
          <p:nvPr/>
        </p:nvSpPr>
        <p:spPr>
          <a:xfrm>
            <a:off x="2110697" y="3090501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23;p18">
            <a:extLst>
              <a:ext uri="{FF2B5EF4-FFF2-40B4-BE49-F238E27FC236}">
                <a16:creationId xmlns:a16="http://schemas.microsoft.com/office/drawing/2014/main" id="{D8211E7F-9323-49A1-916D-BB45FA01F0BC}"/>
              </a:ext>
            </a:extLst>
          </p:cNvPr>
          <p:cNvSpPr/>
          <p:nvPr/>
        </p:nvSpPr>
        <p:spPr>
          <a:xfrm>
            <a:off x="2107919" y="3087015"/>
            <a:ext cx="709" cy="709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24;p18">
            <a:extLst>
              <a:ext uri="{FF2B5EF4-FFF2-40B4-BE49-F238E27FC236}">
                <a16:creationId xmlns:a16="http://schemas.microsoft.com/office/drawing/2014/main" id="{28B11582-22A1-436F-8291-BA9679F308F7}"/>
              </a:ext>
            </a:extLst>
          </p:cNvPr>
          <p:cNvSpPr/>
          <p:nvPr/>
        </p:nvSpPr>
        <p:spPr>
          <a:xfrm>
            <a:off x="709173" y="3064715"/>
            <a:ext cx="1391792" cy="1418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61;p18">
            <a:extLst>
              <a:ext uri="{FF2B5EF4-FFF2-40B4-BE49-F238E27FC236}">
                <a16:creationId xmlns:a16="http://schemas.microsoft.com/office/drawing/2014/main" id="{2D16AE6B-B5EB-4682-A6B2-6BA300FA4F20}"/>
              </a:ext>
            </a:extLst>
          </p:cNvPr>
          <p:cNvSpPr/>
          <p:nvPr/>
        </p:nvSpPr>
        <p:spPr>
          <a:xfrm>
            <a:off x="4139860" y="2425947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63;p18">
            <a:extLst>
              <a:ext uri="{FF2B5EF4-FFF2-40B4-BE49-F238E27FC236}">
                <a16:creationId xmlns:a16="http://schemas.microsoft.com/office/drawing/2014/main" id="{7BBC24A2-A343-47BD-922D-26937E18352B}"/>
              </a:ext>
            </a:extLst>
          </p:cNvPr>
          <p:cNvSpPr/>
          <p:nvPr/>
        </p:nvSpPr>
        <p:spPr>
          <a:xfrm>
            <a:off x="4139860" y="2425947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67;p18">
            <a:extLst>
              <a:ext uri="{FF2B5EF4-FFF2-40B4-BE49-F238E27FC236}">
                <a16:creationId xmlns:a16="http://schemas.microsoft.com/office/drawing/2014/main" id="{A55A3AAF-8D64-406B-AC0B-ADD365012E6B}"/>
              </a:ext>
            </a:extLst>
          </p:cNvPr>
          <p:cNvSpPr/>
          <p:nvPr/>
        </p:nvSpPr>
        <p:spPr>
          <a:xfrm>
            <a:off x="2886001" y="3064715"/>
            <a:ext cx="1391812" cy="1418"/>
          </a:xfrm>
          <a:custGeom>
            <a:avLst/>
            <a:gdLst/>
            <a:ahLst/>
            <a:cxnLst/>
            <a:rect l="l" t="t" r="r" b="b"/>
            <a:pathLst>
              <a:path w="72651" h="74" extrusionOk="0">
                <a:moveTo>
                  <a:pt x="72396" y="1"/>
                </a:moveTo>
                <a:cubicBezTo>
                  <a:pt x="72469" y="1"/>
                  <a:pt x="72578" y="37"/>
                  <a:pt x="72650" y="37"/>
                </a:cubicBezTo>
                <a:cubicBezTo>
                  <a:pt x="72578" y="37"/>
                  <a:pt x="72469" y="1"/>
                  <a:pt x="72396" y="1"/>
                </a:cubicBezTo>
                <a:lnTo>
                  <a:pt x="292" y="1"/>
                </a:lnTo>
                <a:cubicBezTo>
                  <a:pt x="219" y="1"/>
                  <a:pt x="110" y="37"/>
                  <a:pt x="1" y="74"/>
                </a:cubicBezTo>
                <a:cubicBezTo>
                  <a:pt x="110" y="37"/>
                  <a:pt x="219" y="1"/>
                  <a:pt x="2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0E38BD-59A8-4BD9-87F8-0C384D0D085D}"/>
              </a:ext>
            </a:extLst>
          </p:cNvPr>
          <p:cNvGrpSpPr/>
          <p:nvPr/>
        </p:nvGrpSpPr>
        <p:grpSpPr>
          <a:xfrm>
            <a:off x="695935" y="2164775"/>
            <a:ext cx="3605985" cy="1399415"/>
            <a:chOff x="695935" y="2164775"/>
            <a:chExt cx="3605985" cy="1399415"/>
          </a:xfrm>
        </p:grpSpPr>
        <p:sp>
          <p:nvSpPr>
            <p:cNvPr id="18" name="Google Shape;317;p18">
              <a:extLst>
                <a:ext uri="{FF2B5EF4-FFF2-40B4-BE49-F238E27FC236}">
                  <a16:creationId xmlns:a16="http://schemas.microsoft.com/office/drawing/2014/main" id="{FCF7EBD1-D328-41D3-8E57-FE44BB3E624D}"/>
                </a:ext>
              </a:extLst>
            </p:cNvPr>
            <p:cNvSpPr/>
            <p:nvPr/>
          </p:nvSpPr>
          <p:spPr>
            <a:xfrm>
              <a:off x="1338190" y="3169909"/>
              <a:ext cx="2245815" cy="313474"/>
            </a:xfrm>
            <a:custGeom>
              <a:avLst/>
              <a:gdLst/>
              <a:ahLst/>
              <a:cxnLst/>
              <a:rect l="l" t="t" r="r" b="b"/>
              <a:pathLst>
                <a:path w="117229" h="16363" fill="none" extrusionOk="0">
                  <a:moveTo>
                    <a:pt x="117229" y="0"/>
                  </a:moveTo>
                  <a:lnTo>
                    <a:pt x="114756" y="11127"/>
                  </a:lnTo>
                  <a:cubicBezTo>
                    <a:pt x="114102" y="14181"/>
                    <a:pt x="111375" y="16327"/>
                    <a:pt x="108284" y="16363"/>
                  </a:cubicBezTo>
                  <a:lnTo>
                    <a:pt x="8982" y="16363"/>
                  </a:lnTo>
                  <a:cubicBezTo>
                    <a:pt x="5855" y="16327"/>
                    <a:pt x="3164" y="14181"/>
                    <a:pt x="2473" y="11127"/>
                  </a:cubicBezTo>
                  <a:lnTo>
                    <a:pt x="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8000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363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Google Shape;325;p18">
              <a:extLst>
                <a:ext uri="{FF2B5EF4-FFF2-40B4-BE49-F238E27FC236}">
                  <a16:creationId xmlns:a16="http://schemas.microsoft.com/office/drawing/2014/main" id="{0546C725-2130-4208-B4BA-E595840E9497}"/>
                </a:ext>
              </a:extLst>
            </p:cNvPr>
            <p:cNvSpPr/>
            <p:nvPr/>
          </p:nvSpPr>
          <p:spPr>
            <a:xfrm>
              <a:off x="698713" y="3064715"/>
              <a:ext cx="1412004" cy="67588"/>
            </a:xfrm>
            <a:custGeom>
              <a:avLst/>
              <a:gdLst/>
              <a:ahLst/>
              <a:cxnLst/>
              <a:rect l="l" t="t" r="r" b="b"/>
              <a:pathLst>
                <a:path w="73705" h="3528" extrusionOk="0">
                  <a:moveTo>
                    <a:pt x="837" y="1"/>
                  </a:moveTo>
                  <a:cubicBezTo>
                    <a:pt x="764" y="1"/>
                    <a:pt x="655" y="37"/>
                    <a:pt x="546" y="74"/>
                  </a:cubicBezTo>
                  <a:cubicBezTo>
                    <a:pt x="510" y="74"/>
                    <a:pt x="437" y="110"/>
                    <a:pt x="401" y="146"/>
                  </a:cubicBezTo>
                  <a:lnTo>
                    <a:pt x="328" y="183"/>
                  </a:lnTo>
                  <a:cubicBezTo>
                    <a:pt x="255" y="219"/>
                    <a:pt x="183" y="292"/>
                    <a:pt x="146" y="328"/>
                  </a:cubicBezTo>
                  <a:cubicBezTo>
                    <a:pt x="74" y="401"/>
                    <a:pt x="37" y="473"/>
                    <a:pt x="1" y="546"/>
                  </a:cubicBezTo>
                  <a:cubicBezTo>
                    <a:pt x="3528" y="1892"/>
                    <a:pt x="12764" y="3528"/>
                    <a:pt x="36907" y="3528"/>
                  </a:cubicBezTo>
                  <a:cubicBezTo>
                    <a:pt x="55524" y="3528"/>
                    <a:pt x="66905" y="2037"/>
                    <a:pt x="73705" y="437"/>
                  </a:cubicBezTo>
                  <a:cubicBezTo>
                    <a:pt x="73669" y="401"/>
                    <a:pt x="73632" y="328"/>
                    <a:pt x="73596" y="292"/>
                  </a:cubicBezTo>
                  <a:lnTo>
                    <a:pt x="73559" y="255"/>
                  </a:lnTo>
                  <a:cubicBezTo>
                    <a:pt x="73523" y="219"/>
                    <a:pt x="73450" y="183"/>
                    <a:pt x="73414" y="146"/>
                  </a:cubicBezTo>
                  <a:lnTo>
                    <a:pt x="73305" y="110"/>
                  </a:lnTo>
                  <a:cubicBezTo>
                    <a:pt x="73269" y="74"/>
                    <a:pt x="73232" y="74"/>
                    <a:pt x="73196" y="37"/>
                  </a:cubicBezTo>
                  <a:cubicBezTo>
                    <a:pt x="73123" y="37"/>
                    <a:pt x="73014" y="1"/>
                    <a:pt x="7294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2;p18">
              <a:extLst>
                <a:ext uri="{FF2B5EF4-FFF2-40B4-BE49-F238E27FC236}">
                  <a16:creationId xmlns:a16="http://schemas.microsoft.com/office/drawing/2014/main" id="{3E146F3F-3234-457B-9CC3-D5720F2C54CD}"/>
                </a:ext>
              </a:extLst>
            </p:cNvPr>
            <p:cNvSpPr/>
            <p:nvPr/>
          </p:nvSpPr>
          <p:spPr>
            <a:xfrm>
              <a:off x="695935" y="3073087"/>
              <a:ext cx="1419667" cy="125405"/>
            </a:xfrm>
            <a:custGeom>
              <a:avLst/>
              <a:gdLst/>
              <a:ahLst/>
              <a:cxnLst/>
              <a:rect l="l" t="t" r="r" b="b"/>
              <a:pathLst>
                <a:path w="74105" h="6546" extrusionOk="0">
                  <a:moveTo>
                    <a:pt x="73850" y="0"/>
                  </a:moveTo>
                  <a:lnTo>
                    <a:pt x="73850" y="0"/>
                  </a:lnTo>
                  <a:cubicBezTo>
                    <a:pt x="67050" y="1600"/>
                    <a:pt x="55669" y="3054"/>
                    <a:pt x="37052" y="3054"/>
                  </a:cubicBezTo>
                  <a:cubicBezTo>
                    <a:pt x="12909" y="3054"/>
                    <a:pt x="3673" y="1455"/>
                    <a:pt x="146" y="146"/>
                  </a:cubicBezTo>
                  <a:lnTo>
                    <a:pt x="146" y="146"/>
                  </a:lnTo>
                  <a:cubicBezTo>
                    <a:pt x="0" y="509"/>
                    <a:pt x="73" y="909"/>
                    <a:pt x="364" y="1200"/>
                  </a:cubicBezTo>
                  <a:lnTo>
                    <a:pt x="7200" y="6327"/>
                  </a:lnTo>
                  <a:cubicBezTo>
                    <a:pt x="7382" y="6472"/>
                    <a:pt x="7600" y="6545"/>
                    <a:pt x="7818" y="6545"/>
                  </a:cubicBezTo>
                  <a:lnTo>
                    <a:pt x="66287" y="6545"/>
                  </a:lnTo>
                  <a:cubicBezTo>
                    <a:pt x="66505" y="6545"/>
                    <a:pt x="66723" y="6472"/>
                    <a:pt x="66905" y="6327"/>
                  </a:cubicBezTo>
                  <a:lnTo>
                    <a:pt x="73704" y="1200"/>
                  </a:lnTo>
                  <a:cubicBezTo>
                    <a:pt x="74032" y="873"/>
                    <a:pt x="74104" y="400"/>
                    <a:pt x="7385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3;p18">
              <a:extLst>
                <a:ext uri="{FF2B5EF4-FFF2-40B4-BE49-F238E27FC236}">
                  <a16:creationId xmlns:a16="http://schemas.microsoft.com/office/drawing/2014/main" id="{10345EFD-0C8C-406C-8B08-22F72B70B5E3}"/>
                </a:ext>
              </a:extLst>
            </p:cNvPr>
            <p:cNvSpPr/>
            <p:nvPr/>
          </p:nvSpPr>
          <p:spPr>
            <a:xfrm>
              <a:off x="2875560" y="3064715"/>
              <a:ext cx="1412004" cy="66917"/>
            </a:xfrm>
            <a:custGeom>
              <a:avLst/>
              <a:gdLst/>
              <a:ahLst/>
              <a:cxnLst/>
              <a:rect l="l" t="t" r="r" b="b"/>
              <a:pathLst>
                <a:path w="73705" h="3493" extrusionOk="0">
                  <a:moveTo>
                    <a:pt x="837" y="1"/>
                  </a:moveTo>
                  <a:cubicBezTo>
                    <a:pt x="764" y="1"/>
                    <a:pt x="655" y="37"/>
                    <a:pt x="546" y="74"/>
                  </a:cubicBezTo>
                  <a:cubicBezTo>
                    <a:pt x="510" y="74"/>
                    <a:pt x="437" y="110"/>
                    <a:pt x="400" y="146"/>
                  </a:cubicBezTo>
                  <a:lnTo>
                    <a:pt x="328" y="183"/>
                  </a:lnTo>
                  <a:cubicBezTo>
                    <a:pt x="255" y="219"/>
                    <a:pt x="182" y="292"/>
                    <a:pt x="146" y="328"/>
                  </a:cubicBezTo>
                  <a:cubicBezTo>
                    <a:pt x="73" y="401"/>
                    <a:pt x="37" y="473"/>
                    <a:pt x="0" y="546"/>
                  </a:cubicBezTo>
                  <a:cubicBezTo>
                    <a:pt x="3527" y="1892"/>
                    <a:pt x="12763" y="3491"/>
                    <a:pt x="36871" y="3491"/>
                  </a:cubicBezTo>
                  <a:cubicBezTo>
                    <a:pt x="37094" y="3492"/>
                    <a:pt x="37316" y="3492"/>
                    <a:pt x="37537" y="3492"/>
                  </a:cubicBezTo>
                  <a:cubicBezTo>
                    <a:pt x="55796" y="3492"/>
                    <a:pt x="66986" y="2018"/>
                    <a:pt x="73704" y="437"/>
                  </a:cubicBezTo>
                  <a:cubicBezTo>
                    <a:pt x="73668" y="401"/>
                    <a:pt x="73632" y="328"/>
                    <a:pt x="73595" y="292"/>
                  </a:cubicBezTo>
                  <a:lnTo>
                    <a:pt x="73559" y="255"/>
                  </a:lnTo>
                  <a:cubicBezTo>
                    <a:pt x="73523" y="219"/>
                    <a:pt x="73450" y="183"/>
                    <a:pt x="73414" y="146"/>
                  </a:cubicBezTo>
                  <a:lnTo>
                    <a:pt x="73304" y="110"/>
                  </a:lnTo>
                  <a:cubicBezTo>
                    <a:pt x="73268" y="74"/>
                    <a:pt x="73232" y="74"/>
                    <a:pt x="73195" y="37"/>
                  </a:cubicBezTo>
                  <a:cubicBezTo>
                    <a:pt x="73123" y="37"/>
                    <a:pt x="73014" y="1"/>
                    <a:pt x="7294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8;p18">
              <a:extLst>
                <a:ext uri="{FF2B5EF4-FFF2-40B4-BE49-F238E27FC236}">
                  <a16:creationId xmlns:a16="http://schemas.microsoft.com/office/drawing/2014/main" id="{EDFAF34F-68D5-4DBB-A9FB-BF1855965C38}"/>
                </a:ext>
              </a:extLst>
            </p:cNvPr>
            <p:cNvSpPr/>
            <p:nvPr/>
          </p:nvSpPr>
          <p:spPr>
            <a:xfrm>
              <a:off x="2872783" y="3073087"/>
              <a:ext cx="1419647" cy="125405"/>
            </a:xfrm>
            <a:custGeom>
              <a:avLst/>
              <a:gdLst/>
              <a:ahLst/>
              <a:cxnLst/>
              <a:rect l="l" t="t" r="r" b="b"/>
              <a:pathLst>
                <a:path w="74104" h="6546" extrusionOk="0">
                  <a:moveTo>
                    <a:pt x="73849" y="0"/>
                  </a:moveTo>
                  <a:lnTo>
                    <a:pt x="73849" y="0"/>
                  </a:lnTo>
                  <a:cubicBezTo>
                    <a:pt x="67050" y="1600"/>
                    <a:pt x="55669" y="3054"/>
                    <a:pt x="37052" y="3054"/>
                  </a:cubicBezTo>
                  <a:cubicBezTo>
                    <a:pt x="12908" y="3054"/>
                    <a:pt x="3672" y="1455"/>
                    <a:pt x="145" y="146"/>
                  </a:cubicBezTo>
                  <a:lnTo>
                    <a:pt x="145" y="146"/>
                  </a:lnTo>
                  <a:cubicBezTo>
                    <a:pt x="0" y="509"/>
                    <a:pt x="73" y="909"/>
                    <a:pt x="364" y="1200"/>
                  </a:cubicBezTo>
                  <a:lnTo>
                    <a:pt x="7200" y="6327"/>
                  </a:lnTo>
                  <a:cubicBezTo>
                    <a:pt x="7381" y="6472"/>
                    <a:pt x="7599" y="6545"/>
                    <a:pt x="7818" y="6545"/>
                  </a:cubicBezTo>
                  <a:lnTo>
                    <a:pt x="66286" y="6545"/>
                  </a:lnTo>
                  <a:cubicBezTo>
                    <a:pt x="66505" y="6545"/>
                    <a:pt x="66723" y="6472"/>
                    <a:pt x="66904" y="6327"/>
                  </a:cubicBezTo>
                  <a:lnTo>
                    <a:pt x="73704" y="1200"/>
                  </a:lnTo>
                  <a:cubicBezTo>
                    <a:pt x="74031" y="873"/>
                    <a:pt x="74104" y="400"/>
                    <a:pt x="73849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;p18">
              <a:extLst>
                <a:ext uri="{FF2B5EF4-FFF2-40B4-BE49-F238E27FC236}">
                  <a16:creationId xmlns:a16="http://schemas.microsoft.com/office/drawing/2014/main" id="{537135F8-81A9-46CB-8CB3-F181BAAFBB6A}"/>
                </a:ext>
              </a:extLst>
            </p:cNvPr>
            <p:cNvSpPr/>
            <p:nvPr/>
          </p:nvSpPr>
          <p:spPr>
            <a:xfrm>
              <a:off x="2412332" y="3401868"/>
              <a:ext cx="163011" cy="162322"/>
            </a:xfrm>
            <a:custGeom>
              <a:avLst/>
              <a:gdLst/>
              <a:ahLst/>
              <a:cxnLst/>
              <a:rect l="l" t="t" r="r" b="b"/>
              <a:pathLst>
                <a:path w="8509" h="8473" extrusionOk="0">
                  <a:moveTo>
                    <a:pt x="4255" y="1"/>
                  </a:moveTo>
                  <a:cubicBezTo>
                    <a:pt x="1927" y="1"/>
                    <a:pt x="0" y="1891"/>
                    <a:pt x="0" y="4255"/>
                  </a:cubicBezTo>
                  <a:cubicBezTo>
                    <a:pt x="0" y="6582"/>
                    <a:pt x="1927" y="8473"/>
                    <a:pt x="4255" y="8473"/>
                  </a:cubicBezTo>
                  <a:cubicBezTo>
                    <a:pt x="6582" y="8473"/>
                    <a:pt x="8509" y="6582"/>
                    <a:pt x="8509" y="4255"/>
                  </a:cubicBezTo>
                  <a:cubicBezTo>
                    <a:pt x="8509" y="1891"/>
                    <a:pt x="6582" y="1"/>
                    <a:pt x="4255" y="1"/>
                  </a:cubicBezTo>
                  <a:close/>
                </a:path>
              </a:pathLst>
            </a:custGeom>
            <a:solidFill>
              <a:srgbClr val="FFFFFF"/>
            </a:solidFill>
            <a:ln w="80000" cap="flat" cmpd="sng">
              <a:solidFill>
                <a:srgbClr val="6B6B6B"/>
              </a:solidFill>
              <a:prstDash val="solid"/>
              <a:miter lim="363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6A2FE67-D82B-4FBE-9BD3-584E96ABEBD1}"/>
                </a:ext>
              </a:extLst>
            </p:cNvPr>
            <p:cNvSpPr/>
            <p:nvPr/>
          </p:nvSpPr>
          <p:spPr>
            <a:xfrm>
              <a:off x="956777" y="2170327"/>
              <a:ext cx="946940" cy="91251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A0FBE3-85D2-440B-84B0-41C45B1CAF92}"/>
                </a:ext>
              </a:extLst>
            </p:cNvPr>
            <p:cNvSpPr txBox="1"/>
            <p:nvPr/>
          </p:nvSpPr>
          <p:spPr>
            <a:xfrm>
              <a:off x="1055392" y="2455367"/>
              <a:ext cx="946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lang="en-US" altLang="zh-CN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ecall</a:t>
              </a:r>
              <a:endParaRPr lang="en-US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B1D571-7694-470D-8B93-1AB16D220915}"/>
                </a:ext>
              </a:extLst>
            </p:cNvPr>
            <p:cNvSpPr/>
            <p:nvPr/>
          </p:nvSpPr>
          <p:spPr>
            <a:xfrm>
              <a:off x="3153719" y="2164775"/>
              <a:ext cx="946940" cy="91251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880C8B-6995-4ED3-B4A1-F38EC2E06110}"/>
                </a:ext>
              </a:extLst>
            </p:cNvPr>
            <p:cNvSpPr txBox="1"/>
            <p:nvPr/>
          </p:nvSpPr>
          <p:spPr>
            <a:xfrm>
              <a:off x="3108757" y="2470557"/>
              <a:ext cx="1193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Precision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0E74C1D-04CB-40BC-8681-4242255AC766}"/>
              </a:ext>
            </a:extLst>
          </p:cNvPr>
          <p:cNvSpPr/>
          <p:nvPr/>
        </p:nvSpPr>
        <p:spPr>
          <a:xfrm>
            <a:off x="1103451" y="4083856"/>
            <a:ext cx="30171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Search strategy </a:t>
            </a:r>
          </a:p>
        </p:txBody>
      </p:sp>
      <p:sp>
        <p:nvSpPr>
          <p:cNvPr id="42" name="Google Shape;311;p18">
            <a:extLst>
              <a:ext uri="{FF2B5EF4-FFF2-40B4-BE49-F238E27FC236}">
                <a16:creationId xmlns:a16="http://schemas.microsoft.com/office/drawing/2014/main" id="{678EB95F-AEC1-4DA5-83D7-BCA267EB4B56}"/>
              </a:ext>
            </a:extLst>
          </p:cNvPr>
          <p:cNvSpPr/>
          <p:nvPr/>
        </p:nvSpPr>
        <p:spPr>
          <a:xfrm>
            <a:off x="8563124" y="2665978"/>
            <a:ext cx="2896" cy="2802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" y="1"/>
                </a:moveTo>
                <a:cubicBezTo>
                  <a:pt x="73" y="37"/>
                  <a:pt x="110" y="110"/>
                  <a:pt x="146" y="146"/>
                </a:cubicBezTo>
                <a:cubicBezTo>
                  <a:pt x="110" y="110"/>
                  <a:pt x="73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12;p18">
            <a:extLst>
              <a:ext uri="{FF2B5EF4-FFF2-40B4-BE49-F238E27FC236}">
                <a16:creationId xmlns:a16="http://schemas.microsoft.com/office/drawing/2014/main" id="{86B34462-F86C-4553-B053-9AE925B62430}"/>
              </a:ext>
            </a:extLst>
          </p:cNvPr>
          <p:cNvSpPr/>
          <p:nvPr/>
        </p:nvSpPr>
        <p:spPr>
          <a:xfrm>
            <a:off x="8555974" y="2661137"/>
            <a:ext cx="2167" cy="1390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0" y="0"/>
                </a:moveTo>
                <a:cubicBezTo>
                  <a:pt x="36" y="37"/>
                  <a:pt x="73" y="37"/>
                  <a:pt x="109" y="73"/>
                </a:cubicBezTo>
                <a:cubicBezTo>
                  <a:pt x="73" y="37"/>
                  <a:pt x="36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13;p18">
            <a:extLst>
              <a:ext uri="{FF2B5EF4-FFF2-40B4-BE49-F238E27FC236}">
                <a16:creationId xmlns:a16="http://schemas.microsoft.com/office/drawing/2014/main" id="{7D19E69E-5227-41ED-9159-74AEAD335246}"/>
              </a:ext>
            </a:extLst>
          </p:cNvPr>
          <p:cNvSpPr/>
          <p:nvPr/>
        </p:nvSpPr>
        <p:spPr>
          <a:xfrm>
            <a:off x="8560268" y="2663215"/>
            <a:ext cx="2167" cy="2096"/>
          </a:xfrm>
          <a:custGeom>
            <a:avLst/>
            <a:gdLst/>
            <a:ahLst/>
            <a:cxnLst/>
            <a:rect l="l" t="t" r="r" b="b"/>
            <a:pathLst>
              <a:path w="110" h="110" extrusionOk="0">
                <a:moveTo>
                  <a:pt x="0" y="0"/>
                </a:moveTo>
                <a:cubicBezTo>
                  <a:pt x="37" y="37"/>
                  <a:pt x="73" y="73"/>
                  <a:pt x="109" y="109"/>
                </a:cubicBezTo>
                <a:cubicBezTo>
                  <a:pt x="73" y="73"/>
                  <a:pt x="37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14;p18">
            <a:extLst>
              <a:ext uri="{FF2B5EF4-FFF2-40B4-BE49-F238E27FC236}">
                <a16:creationId xmlns:a16="http://schemas.microsoft.com/office/drawing/2014/main" id="{F71CBD99-6D21-4F64-B375-A3DAD9E9AAEC}"/>
              </a:ext>
            </a:extLst>
          </p:cNvPr>
          <p:cNvSpPr/>
          <p:nvPr/>
        </p:nvSpPr>
        <p:spPr>
          <a:xfrm>
            <a:off x="8558121" y="2662510"/>
            <a:ext cx="2167" cy="724"/>
          </a:xfrm>
          <a:custGeom>
            <a:avLst/>
            <a:gdLst/>
            <a:ahLst/>
            <a:cxnLst/>
            <a:rect l="l" t="t" r="r" b="b"/>
            <a:pathLst>
              <a:path w="110" h="38" extrusionOk="0">
                <a:moveTo>
                  <a:pt x="0" y="1"/>
                </a:moveTo>
                <a:lnTo>
                  <a:pt x="55" y="19"/>
                </a:lnTo>
                <a:cubicBezTo>
                  <a:pt x="37" y="10"/>
                  <a:pt x="18" y="1"/>
                  <a:pt x="0" y="1"/>
                </a:cubicBezTo>
                <a:close/>
                <a:moveTo>
                  <a:pt x="55" y="19"/>
                </a:moveTo>
                <a:cubicBezTo>
                  <a:pt x="73" y="28"/>
                  <a:pt x="91" y="37"/>
                  <a:pt x="109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15;p18">
            <a:extLst>
              <a:ext uri="{FF2B5EF4-FFF2-40B4-BE49-F238E27FC236}">
                <a16:creationId xmlns:a16="http://schemas.microsoft.com/office/drawing/2014/main" id="{78E51E27-512A-4645-A1D0-BB3BA6495592}"/>
              </a:ext>
            </a:extLst>
          </p:cNvPr>
          <p:cNvSpPr/>
          <p:nvPr/>
        </p:nvSpPr>
        <p:spPr>
          <a:xfrm>
            <a:off x="8566001" y="2668761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16;p18">
            <a:extLst>
              <a:ext uri="{FF2B5EF4-FFF2-40B4-BE49-F238E27FC236}">
                <a16:creationId xmlns:a16="http://schemas.microsoft.com/office/drawing/2014/main" id="{6867654D-5266-4287-ACE2-9F2B394CB6DD}"/>
              </a:ext>
            </a:extLst>
          </p:cNvPr>
          <p:cNvSpPr/>
          <p:nvPr/>
        </p:nvSpPr>
        <p:spPr>
          <a:xfrm>
            <a:off x="8562415" y="2665293"/>
            <a:ext cx="729" cy="705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18;p18">
            <a:extLst>
              <a:ext uri="{FF2B5EF4-FFF2-40B4-BE49-F238E27FC236}">
                <a16:creationId xmlns:a16="http://schemas.microsoft.com/office/drawing/2014/main" id="{600AC0EA-538B-49E0-98B9-B6FBFE08FCDA}"/>
              </a:ext>
            </a:extLst>
          </p:cNvPr>
          <p:cNvSpPr/>
          <p:nvPr/>
        </p:nvSpPr>
        <p:spPr>
          <a:xfrm>
            <a:off x="6548188" y="2665978"/>
            <a:ext cx="2167" cy="2802"/>
          </a:xfrm>
          <a:custGeom>
            <a:avLst/>
            <a:gdLst/>
            <a:ahLst/>
            <a:cxnLst/>
            <a:rect l="l" t="t" r="r" b="b"/>
            <a:pathLst>
              <a:path w="110" h="147" extrusionOk="0">
                <a:moveTo>
                  <a:pt x="1" y="1"/>
                </a:moveTo>
                <a:cubicBezTo>
                  <a:pt x="37" y="37"/>
                  <a:pt x="74" y="110"/>
                  <a:pt x="110" y="146"/>
                </a:cubicBezTo>
                <a:cubicBezTo>
                  <a:pt x="74" y="110"/>
                  <a:pt x="37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19;p18">
            <a:extLst>
              <a:ext uri="{FF2B5EF4-FFF2-40B4-BE49-F238E27FC236}">
                <a16:creationId xmlns:a16="http://schemas.microsoft.com/office/drawing/2014/main" id="{1F6C1010-7A9E-4E5C-8EC8-3882664ED2FF}"/>
              </a:ext>
            </a:extLst>
          </p:cNvPr>
          <p:cNvSpPr/>
          <p:nvPr/>
        </p:nvSpPr>
        <p:spPr>
          <a:xfrm>
            <a:off x="6540308" y="2661137"/>
            <a:ext cx="2167" cy="1390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1" y="0"/>
                </a:moveTo>
                <a:cubicBezTo>
                  <a:pt x="37" y="37"/>
                  <a:pt x="74" y="37"/>
                  <a:pt x="110" y="73"/>
                </a:cubicBezTo>
                <a:cubicBezTo>
                  <a:pt x="74" y="37"/>
                  <a:pt x="37" y="37"/>
                  <a:pt x="1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20;p18">
            <a:extLst>
              <a:ext uri="{FF2B5EF4-FFF2-40B4-BE49-F238E27FC236}">
                <a16:creationId xmlns:a16="http://schemas.microsoft.com/office/drawing/2014/main" id="{28FC1BA4-46EE-4D75-8B55-1DE8C3A9866A}"/>
              </a:ext>
            </a:extLst>
          </p:cNvPr>
          <p:cNvSpPr/>
          <p:nvPr/>
        </p:nvSpPr>
        <p:spPr>
          <a:xfrm>
            <a:off x="6544623" y="2663215"/>
            <a:ext cx="2876" cy="2096"/>
          </a:xfrm>
          <a:custGeom>
            <a:avLst/>
            <a:gdLst/>
            <a:ahLst/>
            <a:cxnLst/>
            <a:rect l="l" t="t" r="r" b="b"/>
            <a:pathLst>
              <a:path w="146" h="110" extrusionOk="0">
                <a:moveTo>
                  <a:pt x="0" y="0"/>
                </a:moveTo>
                <a:cubicBezTo>
                  <a:pt x="73" y="37"/>
                  <a:pt x="109" y="73"/>
                  <a:pt x="145" y="109"/>
                </a:cubicBezTo>
                <a:cubicBezTo>
                  <a:pt x="109" y="73"/>
                  <a:pt x="73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21;p18">
            <a:extLst>
              <a:ext uri="{FF2B5EF4-FFF2-40B4-BE49-F238E27FC236}">
                <a16:creationId xmlns:a16="http://schemas.microsoft.com/office/drawing/2014/main" id="{FE9CDFEC-9D51-4CFD-BAAC-033FBA951B1B}"/>
              </a:ext>
            </a:extLst>
          </p:cNvPr>
          <p:cNvSpPr/>
          <p:nvPr/>
        </p:nvSpPr>
        <p:spPr>
          <a:xfrm>
            <a:off x="6542455" y="2662510"/>
            <a:ext cx="2186" cy="724"/>
          </a:xfrm>
          <a:custGeom>
            <a:avLst/>
            <a:gdLst/>
            <a:ahLst/>
            <a:cxnLst/>
            <a:rect l="l" t="t" r="r" b="b"/>
            <a:pathLst>
              <a:path w="111" h="38" extrusionOk="0">
                <a:moveTo>
                  <a:pt x="1" y="1"/>
                </a:moveTo>
                <a:lnTo>
                  <a:pt x="55" y="19"/>
                </a:lnTo>
                <a:cubicBezTo>
                  <a:pt x="37" y="10"/>
                  <a:pt x="19" y="1"/>
                  <a:pt x="1" y="1"/>
                </a:cubicBezTo>
                <a:close/>
                <a:moveTo>
                  <a:pt x="55" y="19"/>
                </a:moveTo>
                <a:cubicBezTo>
                  <a:pt x="74" y="28"/>
                  <a:pt x="92" y="37"/>
                  <a:pt x="110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22;p18">
            <a:extLst>
              <a:ext uri="{FF2B5EF4-FFF2-40B4-BE49-F238E27FC236}">
                <a16:creationId xmlns:a16="http://schemas.microsoft.com/office/drawing/2014/main" id="{AFB7B34F-CC7E-4439-8933-F6A75CF6860D}"/>
              </a:ext>
            </a:extLst>
          </p:cNvPr>
          <p:cNvSpPr/>
          <p:nvPr/>
        </p:nvSpPr>
        <p:spPr>
          <a:xfrm>
            <a:off x="6550335" y="2668761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23;p18">
            <a:extLst>
              <a:ext uri="{FF2B5EF4-FFF2-40B4-BE49-F238E27FC236}">
                <a16:creationId xmlns:a16="http://schemas.microsoft.com/office/drawing/2014/main" id="{08E4C1CD-4A3D-4BA4-BC4D-38C871288FF8}"/>
              </a:ext>
            </a:extLst>
          </p:cNvPr>
          <p:cNvSpPr/>
          <p:nvPr/>
        </p:nvSpPr>
        <p:spPr>
          <a:xfrm>
            <a:off x="6547478" y="2665293"/>
            <a:ext cx="729" cy="705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24;p18">
            <a:extLst>
              <a:ext uri="{FF2B5EF4-FFF2-40B4-BE49-F238E27FC236}">
                <a16:creationId xmlns:a16="http://schemas.microsoft.com/office/drawing/2014/main" id="{C50CF5CB-39D3-40F6-92C7-AE30F660D9CD}"/>
              </a:ext>
            </a:extLst>
          </p:cNvPr>
          <p:cNvSpPr/>
          <p:nvPr/>
        </p:nvSpPr>
        <p:spPr>
          <a:xfrm>
            <a:off x="5109164" y="2643108"/>
            <a:ext cx="1431163" cy="1410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61;p18">
            <a:extLst>
              <a:ext uri="{FF2B5EF4-FFF2-40B4-BE49-F238E27FC236}">
                <a16:creationId xmlns:a16="http://schemas.microsoft.com/office/drawing/2014/main" id="{F7BACA68-D5ED-44A7-88F6-DF1CADC21CB9}"/>
              </a:ext>
            </a:extLst>
          </p:cNvPr>
          <p:cNvSpPr/>
          <p:nvPr/>
        </p:nvSpPr>
        <p:spPr>
          <a:xfrm>
            <a:off x="8636899" y="2007656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63;p18">
            <a:extLst>
              <a:ext uri="{FF2B5EF4-FFF2-40B4-BE49-F238E27FC236}">
                <a16:creationId xmlns:a16="http://schemas.microsoft.com/office/drawing/2014/main" id="{4C726CC7-59B3-4C98-80E1-8F0B0D4DE3CB}"/>
              </a:ext>
            </a:extLst>
          </p:cNvPr>
          <p:cNvSpPr/>
          <p:nvPr/>
        </p:nvSpPr>
        <p:spPr>
          <a:xfrm>
            <a:off x="8636899" y="2007656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67;p18">
            <a:extLst>
              <a:ext uri="{FF2B5EF4-FFF2-40B4-BE49-F238E27FC236}">
                <a16:creationId xmlns:a16="http://schemas.microsoft.com/office/drawing/2014/main" id="{31BDE009-6D77-4DB4-8A6E-C6798A7721D6}"/>
              </a:ext>
            </a:extLst>
          </p:cNvPr>
          <p:cNvSpPr/>
          <p:nvPr/>
        </p:nvSpPr>
        <p:spPr>
          <a:xfrm>
            <a:off x="7347571" y="2643108"/>
            <a:ext cx="1431183" cy="1410"/>
          </a:xfrm>
          <a:custGeom>
            <a:avLst/>
            <a:gdLst/>
            <a:ahLst/>
            <a:cxnLst/>
            <a:rect l="l" t="t" r="r" b="b"/>
            <a:pathLst>
              <a:path w="72651" h="74" extrusionOk="0">
                <a:moveTo>
                  <a:pt x="72396" y="1"/>
                </a:moveTo>
                <a:cubicBezTo>
                  <a:pt x="72469" y="1"/>
                  <a:pt x="72578" y="37"/>
                  <a:pt x="72650" y="37"/>
                </a:cubicBezTo>
                <a:cubicBezTo>
                  <a:pt x="72578" y="37"/>
                  <a:pt x="72469" y="1"/>
                  <a:pt x="72396" y="1"/>
                </a:cubicBezTo>
                <a:lnTo>
                  <a:pt x="292" y="1"/>
                </a:lnTo>
                <a:cubicBezTo>
                  <a:pt x="219" y="1"/>
                  <a:pt x="110" y="37"/>
                  <a:pt x="1" y="74"/>
                </a:cubicBezTo>
                <a:cubicBezTo>
                  <a:pt x="110" y="37"/>
                  <a:pt x="219" y="1"/>
                  <a:pt x="2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5AA1CB4-1C2D-4D2B-8966-DDA6E95BE303}"/>
              </a:ext>
            </a:extLst>
          </p:cNvPr>
          <p:cNvSpPr/>
          <p:nvPr/>
        </p:nvSpPr>
        <p:spPr>
          <a:xfrm>
            <a:off x="5332073" y="1188801"/>
            <a:ext cx="3630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</a:rPr>
              <a:t>Citation networks</a:t>
            </a:r>
          </a:p>
        </p:txBody>
      </p:sp>
      <p:sp>
        <p:nvSpPr>
          <p:cNvPr id="109" name="Google Shape;324;p18">
            <a:extLst>
              <a:ext uri="{FF2B5EF4-FFF2-40B4-BE49-F238E27FC236}">
                <a16:creationId xmlns:a16="http://schemas.microsoft.com/office/drawing/2014/main" id="{FF83D619-2E72-4247-A47E-7CF965F14272}"/>
              </a:ext>
            </a:extLst>
          </p:cNvPr>
          <p:cNvSpPr/>
          <p:nvPr/>
        </p:nvSpPr>
        <p:spPr>
          <a:xfrm>
            <a:off x="8318831" y="4905798"/>
            <a:ext cx="1431163" cy="1410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3B6B89-5E1D-47DB-8CBB-0E998F717368}"/>
              </a:ext>
            </a:extLst>
          </p:cNvPr>
          <p:cNvSpPr/>
          <p:nvPr/>
        </p:nvSpPr>
        <p:spPr>
          <a:xfrm>
            <a:off x="4960716" y="2391395"/>
            <a:ext cx="3404170" cy="4592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mining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34837C6-894B-4286-A1DE-4B3BBAD3CDA9}"/>
              </a:ext>
            </a:extLst>
          </p:cNvPr>
          <p:cNvSpPr/>
          <p:nvPr/>
        </p:nvSpPr>
        <p:spPr>
          <a:xfrm>
            <a:off x="5819205" y="1583278"/>
            <a:ext cx="4074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precision, predetermined articles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42B8C7-E913-4539-A1FA-7C1CED5A93E8}"/>
              </a:ext>
            </a:extLst>
          </p:cNvPr>
          <p:cNvSpPr/>
          <p:nvPr/>
        </p:nvSpPr>
        <p:spPr>
          <a:xfrm>
            <a:off x="5819205" y="2767871"/>
            <a:ext cx="3559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recall, predetermined articles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D29F9-A0D2-4C83-A7FF-BD5101A37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D29683-210D-4B19-A78F-8EF6DA31E652}"/>
              </a:ext>
            </a:extLst>
          </p:cNvPr>
          <p:cNvSpPr/>
          <p:nvPr/>
        </p:nvSpPr>
        <p:spPr>
          <a:xfrm>
            <a:off x="5294893" y="3652341"/>
            <a:ext cx="2505170" cy="4592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Litsearchr</a:t>
            </a: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8D15E7-AC21-413E-8FFE-F10A21AA00CE}"/>
              </a:ext>
            </a:extLst>
          </p:cNvPr>
          <p:cNvSpPr/>
          <p:nvPr/>
        </p:nvSpPr>
        <p:spPr>
          <a:xfrm>
            <a:off x="5819204" y="4137708"/>
            <a:ext cx="407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recall and precision, without predetermined articles.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8748BB8-44C2-4D3B-B7EA-8C1F3B6E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93" y="4460873"/>
            <a:ext cx="1620682" cy="170636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628F780-90A4-4F56-BDB1-8DBEBE884C74}"/>
              </a:ext>
            </a:extLst>
          </p:cNvPr>
          <p:cNvSpPr/>
          <p:nvPr/>
        </p:nvSpPr>
        <p:spPr>
          <a:xfrm>
            <a:off x="5823277" y="4905168"/>
            <a:ext cx="4390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text mining and keyword co‐occurrence networks to identify the most important terms for a review automatically.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EB64C-9D46-44E9-9067-EA378817776C}"/>
              </a:ext>
            </a:extLst>
          </p:cNvPr>
          <p:cNvSpPr/>
          <p:nvPr/>
        </p:nvSpPr>
        <p:spPr>
          <a:xfrm>
            <a:off x="8778754" y="6394078"/>
            <a:ext cx="24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BA3F634D-6D15-4141-A6BD-D1F033AF336A}"/>
              </a:ext>
            </a:extLst>
          </p:cNvPr>
          <p:cNvSpPr txBox="1">
            <a:spLocks/>
          </p:cNvSpPr>
          <p:nvPr/>
        </p:nvSpPr>
        <p:spPr>
          <a:xfrm>
            <a:off x="822907" y="47706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to improve the recall and precision</a:t>
            </a:r>
          </a:p>
        </p:txBody>
      </p:sp>
    </p:spTree>
    <p:extLst>
      <p:ext uri="{BB962C8B-B14F-4D97-AF65-F5344CB8AC3E}">
        <p14:creationId xmlns:p14="http://schemas.microsoft.com/office/powerpoint/2010/main" val="1849480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8;p18">
            <a:extLst>
              <a:ext uri="{FF2B5EF4-FFF2-40B4-BE49-F238E27FC236}">
                <a16:creationId xmlns:a16="http://schemas.microsoft.com/office/drawing/2014/main" id="{EB306BAF-36EF-4665-BBBC-447E8AE2B081}"/>
              </a:ext>
            </a:extLst>
          </p:cNvPr>
          <p:cNvSpPr/>
          <p:nvPr/>
        </p:nvSpPr>
        <p:spPr>
          <a:xfrm>
            <a:off x="1032379" y="3564879"/>
            <a:ext cx="2922917" cy="518977"/>
          </a:xfrm>
          <a:custGeom>
            <a:avLst/>
            <a:gdLst/>
            <a:ahLst/>
            <a:cxnLst/>
            <a:rect l="l" t="t" r="r" b="b"/>
            <a:pathLst>
              <a:path w="152573" h="27090" extrusionOk="0">
                <a:moveTo>
                  <a:pt x="76141" y="0"/>
                </a:moveTo>
                <a:lnTo>
                  <a:pt x="74541" y="37"/>
                </a:lnTo>
                <a:lnTo>
                  <a:pt x="70432" y="21853"/>
                </a:lnTo>
                <a:cubicBezTo>
                  <a:pt x="70432" y="21853"/>
                  <a:pt x="43671" y="21562"/>
                  <a:pt x="24892" y="21562"/>
                </a:cubicBezTo>
                <a:cubicBezTo>
                  <a:pt x="15503" y="21562"/>
                  <a:pt x="8109" y="21635"/>
                  <a:pt x="7055" y="21853"/>
                </a:cubicBezTo>
                <a:cubicBezTo>
                  <a:pt x="3855" y="22544"/>
                  <a:pt x="1" y="27089"/>
                  <a:pt x="1" y="27089"/>
                </a:cubicBezTo>
                <a:lnTo>
                  <a:pt x="152572" y="27089"/>
                </a:lnTo>
                <a:cubicBezTo>
                  <a:pt x="152572" y="27089"/>
                  <a:pt x="148718" y="22544"/>
                  <a:pt x="145518" y="21853"/>
                </a:cubicBezTo>
                <a:cubicBezTo>
                  <a:pt x="144464" y="21635"/>
                  <a:pt x="137070" y="21562"/>
                  <a:pt x="127681" y="21562"/>
                </a:cubicBezTo>
                <a:cubicBezTo>
                  <a:pt x="108902" y="21562"/>
                  <a:pt x="82141" y="21853"/>
                  <a:pt x="82141" y="21853"/>
                </a:cubicBezTo>
                <a:lnTo>
                  <a:pt x="78032" y="37"/>
                </a:lnTo>
                <a:lnTo>
                  <a:pt x="7643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11;p18">
            <a:extLst>
              <a:ext uri="{FF2B5EF4-FFF2-40B4-BE49-F238E27FC236}">
                <a16:creationId xmlns:a16="http://schemas.microsoft.com/office/drawing/2014/main" id="{EB6420D4-23C3-4340-A528-00AC5B41B6D8}"/>
              </a:ext>
            </a:extLst>
          </p:cNvPr>
          <p:cNvSpPr/>
          <p:nvPr/>
        </p:nvSpPr>
        <p:spPr>
          <a:xfrm>
            <a:off x="4068115" y="3087704"/>
            <a:ext cx="2816" cy="2816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" y="1"/>
                </a:moveTo>
                <a:cubicBezTo>
                  <a:pt x="73" y="37"/>
                  <a:pt x="110" y="110"/>
                  <a:pt x="146" y="146"/>
                </a:cubicBezTo>
                <a:cubicBezTo>
                  <a:pt x="110" y="110"/>
                  <a:pt x="73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2;p18">
            <a:extLst>
              <a:ext uri="{FF2B5EF4-FFF2-40B4-BE49-F238E27FC236}">
                <a16:creationId xmlns:a16="http://schemas.microsoft.com/office/drawing/2014/main" id="{F8A2ACED-95A6-4285-828E-BC2325DAD4FB}"/>
              </a:ext>
            </a:extLst>
          </p:cNvPr>
          <p:cNvSpPr/>
          <p:nvPr/>
        </p:nvSpPr>
        <p:spPr>
          <a:xfrm>
            <a:off x="4061161" y="3082838"/>
            <a:ext cx="2107" cy="1398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0" y="0"/>
                </a:moveTo>
                <a:cubicBezTo>
                  <a:pt x="36" y="37"/>
                  <a:pt x="73" y="37"/>
                  <a:pt x="109" y="73"/>
                </a:cubicBezTo>
                <a:cubicBezTo>
                  <a:pt x="73" y="37"/>
                  <a:pt x="36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3;p18">
            <a:extLst>
              <a:ext uri="{FF2B5EF4-FFF2-40B4-BE49-F238E27FC236}">
                <a16:creationId xmlns:a16="http://schemas.microsoft.com/office/drawing/2014/main" id="{4CD650D8-01CD-493B-BEA4-E1DB6FB86483}"/>
              </a:ext>
            </a:extLst>
          </p:cNvPr>
          <p:cNvSpPr/>
          <p:nvPr/>
        </p:nvSpPr>
        <p:spPr>
          <a:xfrm>
            <a:off x="4065337" y="3084926"/>
            <a:ext cx="2107" cy="2107"/>
          </a:xfrm>
          <a:custGeom>
            <a:avLst/>
            <a:gdLst/>
            <a:ahLst/>
            <a:cxnLst/>
            <a:rect l="l" t="t" r="r" b="b"/>
            <a:pathLst>
              <a:path w="110" h="110" extrusionOk="0">
                <a:moveTo>
                  <a:pt x="0" y="0"/>
                </a:moveTo>
                <a:cubicBezTo>
                  <a:pt x="37" y="37"/>
                  <a:pt x="73" y="73"/>
                  <a:pt x="109" y="109"/>
                </a:cubicBezTo>
                <a:cubicBezTo>
                  <a:pt x="73" y="73"/>
                  <a:pt x="37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4;p18">
            <a:extLst>
              <a:ext uri="{FF2B5EF4-FFF2-40B4-BE49-F238E27FC236}">
                <a16:creationId xmlns:a16="http://schemas.microsoft.com/office/drawing/2014/main" id="{B888E2FD-73F7-4C07-927E-D2486E2F3B97}"/>
              </a:ext>
            </a:extLst>
          </p:cNvPr>
          <p:cNvSpPr/>
          <p:nvPr/>
        </p:nvSpPr>
        <p:spPr>
          <a:xfrm>
            <a:off x="4063249" y="3084218"/>
            <a:ext cx="2107" cy="728"/>
          </a:xfrm>
          <a:custGeom>
            <a:avLst/>
            <a:gdLst/>
            <a:ahLst/>
            <a:cxnLst/>
            <a:rect l="l" t="t" r="r" b="b"/>
            <a:pathLst>
              <a:path w="110" h="38" extrusionOk="0">
                <a:moveTo>
                  <a:pt x="0" y="1"/>
                </a:moveTo>
                <a:lnTo>
                  <a:pt x="55" y="19"/>
                </a:lnTo>
                <a:cubicBezTo>
                  <a:pt x="37" y="10"/>
                  <a:pt x="18" y="1"/>
                  <a:pt x="0" y="1"/>
                </a:cubicBezTo>
                <a:close/>
                <a:moveTo>
                  <a:pt x="55" y="19"/>
                </a:moveTo>
                <a:cubicBezTo>
                  <a:pt x="73" y="28"/>
                  <a:pt x="91" y="37"/>
                  <a:pt x="109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5;p18">
            <a:extLst>
              <a:ext uri="{FF2B5EF4-FFF2-40B4-BE49-F238E27FC236}">
                <a16:creationId xmlns:a16="http://schemas.microsoft.com/office/drawing/2014/main" id="{7F168F03-2D55-45F3-8E67-54E4AEF9FE85}"/>
              </a:ext>
            </a:extLst>
          </p:cNvPr>
          <p:cNvSpPr/>
          <p:nvPr/>
        </p:nvSpPr>
        <p:spPr>
          <a:xfrm>
            <a:off x="4070912" y="3090501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6;p18">
            <a:extLst>
              <a:ext uri="{FF2B5EF4-FFF2-40B4-BE49-F238E27FC236}">
                <a16:creationId xmlns:a16="http://schemas.microsoft.com/office/drawing/2014/main" id="{5D4AE71D-3A73-46DB-92D9-B328C1C16B7B}"/>
              </a:ext>
            </a:extLst>
          </p:cNvPr>
          <p:cNvSpPr/>
          <p:nvPr/>
        </p:nvSpPr>
        <p:spPr>
          <a:xfrm>
            <a:off x="4067425" y="3087015"/>
            <a:ext cx="709" cy="709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8;p18">
            <a:extLst>
              <a:ext uri="{FF2B5EF4-FFF2-40B4-BE49-F238E27FC236}">
                <a16:creationId xmlns:a16="http://schemas.microsoft.com/office/drawing/2014/main" id="{1AE5806A-0065-4EE2-9254-3A081C2FA8AB}"/>
              </a:ext>
            </a:extLst>
          </p:cNvPr>
          <p:cNvSpPr/>
          <p:nvPr/>
        </p:nvSpPr>
        <p:spPr>
          <a:xfrm>
            <a:off x="2108609" y="3087704"/>
            <a:ext cx="2107" cy="2816"/>
          </a:xfrm>
          <a:custGeom>
            <a:avLst/>
            <a:gdLst/>
            <a:ahLst/>
            <a:cxnLst/>
            <a:rect l="l" t="t" r="r" b="b"/>
            <a:pathLst>
              <a:path w="110" h="147" extrusionOk="0">
                <a:moveTo>
                  <a:pt x="1" y="1"/>
                </a:moveTo>
                <a:cubicBezTo>
                  <a:pt x="37" y="37"/>
                  <a:pt x="74" y="110"/>
                  <a:pt x="110" y="146"/>
                </a:cubicBezTo>
                <a:cubicBezTo>
                  <a:pt x="74" y="110"/>
                  <a:pt x="37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19;p18">
            <a:extLst>
              <a:ext uri="{FF2B5EF4-FFF2-40B4-BE49-F238E27FC236}">
                <a16:creationId xmlns:a16="http://schemas.microsoft.com/office/drawing/2014/main" id="{46590D94-51E6-46F0-BFE0-393904C9AD39}"/>
              </a:ext>
            </a:extLst>
          </p:cNvPr>
          <p:cNvSpPr/>
          <p:nvPr/>
        </p:nvSpPr>
        <p:spPr>
          <a:xfrm>
            <a:off x="2100946" y="3082838"/>
            <a:ext cx="2107" cy="1398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1" y="0"/>
                </a:moveTo>
                <a:cubicBezTo>
                  <a:pt x="37" y="37"/>
                  <a:pt x="74" y="37"/>
                  <a:pt x="110" y="73"/>
                </a:cubicBezTo>
                <a:cubicBezTo>
                  <a:pt x="74" y="37"/>
                  <a:pt x="37" y="37"/>
                  <a:pt x="1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20;p18">
            <a:extLst>
              <a:ext uri="{FF2B5EF4-FFF2-40B4-BE49-F238E27FC236}">
                <a16:creationId xmlns:a16="http://schemas.microsoft.com/office/drawing/2014/main" id="{A4258907-AF74-4DA0-A5F1-EAE358148C06}"/>
              </a:ext>
            </a:extLst>
          </p:cNvPr>
          <p:cNvSpPr/>
          <p:nvPr/>
        </p:nvSpPr>
        <p:spPr>
          <a:xfrm>
            <a:off x="2105142" y="3084926"/>
            <a:ext cx="2797" cy="2107"/>
          </a:xfrm>
          <a:custGeom>
            <a:avLst/>
            <a:gdLst/>
            <a:ahLst/>
            <a:cxnLst/>
            <a:rect l="l" t="t" r="r" b="b"/>
            <a:pathLst>
              <a:path w="146" h="110" extrusionOk="0">
                <a:moveTo>
                  <a:pt x="0" y="0"/>
                </a:moveTo>
                <a:cubicBezTo>
                  <a:pt x="73" y="37"/>
                  <a:pt x="109" y="73"/>
                  <a:pt x="145" y="109"/>
                </a:cubicBezTo>
                <a:cubicBezTo>
                  <a:pt x="109" y="73"/>
                  <a:pt x="73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21;p18">
            <a:extLst>
              <a:ext uri="{FF2B5EF4-FFF2-40B4-BE49-F238E27FC236}">
                <a16:creationId xmlns:a16="http://schemas.microsoft.com/office/drawing/2014/main" id="{212C3595-17F2-440C-B56D-332169CB2FCB}"/>
              </a:ext>
            </a:extLst>
          </p:cNvPr>
          <p:cNvSpPr/>
          <p:nvPr/>
        </p:nvSpPr>
        <p:spPr>
          <a:xfrm>
            <a:off x="2103034" y="3084218"/>
            <a:ext cx="2126" cy="728"/>
          </a:xfrm>
          <a:custGeom>
            <a:avLst/>
            <a:gdLst/>
            <a:ahLst/>
            <a:cxnLst/>
            <a:rect l="l" t="t" r="r" b="b"/>
            <a:pathLst>
              <a:path w="111" h="38" extrusionOk="0">
                <a:moveTo>
                  <a:pt x="1" y="1"/>
                </a:moveTo>
                <a:lnTo>
                  <a:pt x="55" y="19"/>
                </a:lnTo>
                <a:cubicBezTo>
                  <a:pt x="37" y="10"/>
                  <a:pt x="19" y="1"/>
                  <a:pt x="1" y="1"/>
                </a:cubicBezTo>
                <a:close/>
                <a:moveTo>
                  <a:pt x="55" y="19"/>
                </a:moveTo>
                <a:cubicBezTo>
                  <a:pt x="74" y="28"/>
                  <a:pt x="92" y="37"/>
                  <a:pt x="110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22;p18">
            <a:extLst>
              <a:ext uri="{FF2B5EF4-FFF2-40B4-BE49-F238E27FC236}">
                <a16:creationId xmlns:a16="http://schemas.microsoft.com/office/drawing/2014/main" id="{FE00ADD4-A84A-422B-972D-262EA17D993D}"/>
              </a:ext>
            </a:extLst>
          </p:cNvPr>
          <p:cNvSpPr/>
          <p:nvPr/>
        </p:nvSpPr>
        <p:spPr>
          <a:xfrm>
            <a:off x="2110697" y="3090501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23;p18">
            <a:extLst>
              <a:ext uri="{FF2B5EF4-FFF2-40B4-BE49-F238E27FC236}">
                <a16:creationId xmlns:a16="http://schemas.microsoft.com/office/drawing/2014/main" id="{D8211E7F-9323-49A1-916D-BB45FA01F0BC}"/>
              </a:ext>
            </a:extLst>
          </p:cNvPr>
          <p:cNvSpPr/>
          <p:nvPr/>
        </p:nvSpPr>
        <p:spPr>
          <a:xfrm>
            <a:off x="2107919" y="3087015"/>
            <a:ext cx="709" cy="709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24;p18">
            <a:extLst>
              <a:ext uri="{FF2B5EF4-FFF2-40B4-BE49-F238E27FC236}">
                <a16:creationId xmlns:a16="http://schemas.microsoft.com/office/drawing/2014/main" id="{28B11582-22A1-436F-8291-BA9679F308F7}"/>
              </a:ext>
            </a:extLst>
          </p:cNvPr>
          <p:cNvSpPr/>
          <p:nvPr/>
        </p:nvSpPr>
        <p:spPr>
          <a:xfrm>
            <a:off x="709173" y="3064715"/>
            <a:ext cx="1391792" cy="1418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61;p18">
            <a:extLst>
              <a:ext uri="{FF2B5EF4-FFF2-40B4-BE49-F238E27FC236}">
                <a16:creationId xmlns:a16="http://schemas.microsoft.com/office/drawing/2014/main" id="{2D16AE6B-B5EB-4682-A6B2-6BA300FA4F20}"/>
              </a:ext>
            </a:extLst>
          </p:cNvPr>
          <p:cNvSpPr/>
          <p:nvPr/>
        </p:nvSpPr>
        <p:spPr>
          <a:xfrm>
            <a:off x="4139860" y="2425947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63;p18">
            <a:extLst>
              <a:ext uri="{FF2B5EF4-FFF2-40B4-BE49-F238E27FC236}">
                <a16:creationId xmlns:a16="http://schemas.microsoft.com/office/drawing/2014/main" id="{7BBC24A2-A343-47BD-922D-26937E18352B}"/>
              </a:ext>
            </a:extLst>
          </p:cNvPr>
          <p:cNvSpPr/>
          <p:nvPr/>
        </p:nvSpPr>
        <p:spPr>
          <a:xfrm>
            <a:off x="4139860" y="2425947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67;p18">
            <a:extLst>
              <a:ext uri="{FF2B5EF4-FFF2-40B4-BE49-F238E27FC236}">
                <a16:creationId xmlns:a16="http://schemas.microsoft.com/office/drawing/2014/main" id="{A55A3AAF-8D64-406B-AC0B-ADD365012E6B}"/>
              </a:ext>
            </a:extLst>
          </p:cNvPr>
          <p:cNvSpPr/>
          <p:nvPr/>
        </p:nvSpPr>
        <p:spPr>
          <a:xfrm>
            <a:off x="2886001" y="3064715"/>
            <a:ext cx="1391812" cy="1418"/>
          </a:xfrm>
          <a:custGeom>
            <a:avLst/>
            <a:gdLst/>
            <a:ahLst/>
            <a:cxnLst/>
            <a:rect l="l" t="t" r="r" b="b"/>
            <a:pathLst>
              <a:path w="72651" h="74" extrusionOk="0">
                <a:moveTo>
                  <a:pt x="72396" y="1"/>
                </a:moveTo>
                <a:cubicBezTo>
                  <a:pt x="72469" y="1"/>
                  <a:pt x="72578" y="37"/>
                  <a:pt x="72650" y="37"/>
                </a:cubicBezTo>
                <a:cubicBezTo>
                  <a:pt x="72578" y="37"/>
                  <a:pt x="72469" y="1"/>
                  <a:pt x="72396" y="1"/>
                </a:cubicBezTo>
                <a:lnTo>
                  <a:pt x="292" y="1"/>
                </a:lnTo>
                <a:cubicBezTo>
                  <a:pt x="219" y="1"/>
                  <a:pt x="110" y="37"/>
                  <a:pt x="1" y="74"/>
                </a:cubicBezTo>
                <a:cubicBezTo>
                  <a:pt x="110" y="37"/>
                  <a:pt x="219" y="1"/>
                  <a:pt x="2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0E38BD-59A8-4BD9-87F8-0C384D0D085D}"/>
              </a:ext>
            </a:extLst>
          </p:cNvPr>
          <p:cNvGrpSpPr/>
          <p:nvPr/>
        </p:nvGrpSpPr>
        <p:grpSpPr>
          <a:xfrm>
            <a:off x="695935" y="2164775"/>
            <a:ext cx="3605985" cy="1399415"/>
            <a:chOff x="695935" y="2164775"/>
            <a:chExt cx="3605985" cy="1399415"/>
          </a:xfrm>
        </p:grpSpPr>
        <p:sp>
          <p:nvSpPr>
            <p:cNvPr id="18" name="Google Shape;317;p18">
              <a:extLst>
                <a:ext uri="{FF2B5EF4-FFF2-40B4-BE49-F238E27FC236}">
                  <a16:creationId xmlns:a16="http://schemas.microsoft.com/office/drawing/2014/main" id="{FCF7EBD1-D328-41D3-8E57-FE44BB3E624D}"/>
                </a:ext>
              </a:extLst>
            </p:cNvPr>
            <p:cNvSpPr/>
            <p:nvPr/>
          </p:nvSpPr>
          <p:spPr>
            <a:xfrm>
              <a:off x="1338190" y="3169909"/>
              <a:ext cx="2245815" cy="313474"/>
            </a:xfrm>
            <a:custGeom>
              <a:avLst/>
              <a:gdLst/>
              <a:ahLst/>
              <a:cxnLst/>
              <a:rect l="l" t="t" r="r" b="b"/>
              <a:pathLst>
                <a:path w="117229" h="16363" fill="none" extrusionOk="0">
                  <a:moveTo>
                    <a:pt x="117229" y="0"/>
                  </a:moveTo>
                  <a:lnTo>
                    <a:pt x="114756" y="11127"/>
                  </a:lnTo>
                  <a:cubicBezTo>
                    <a:pt x="114102" y="14181"/>
                    <a:pt x="111375" y="16327"/>
                    <a:pt x="108284" y="16363"/>
                  </a:cubicBezTo>
                  <a:lnTo>
                    <a:pt x="8982" y="16363"/>
                  </a:lnTo>
                  <a:cubicBezTo>
                    <a:pt x="5855" y="16327"/>
                    <a:pt x="3164" y="14181"/>
                    <a:pt x="2473" y="11127"/>
                  </a:cubicBezTo>
                  <a:lnTo>
                    <a:pt x="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8000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363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Google Shape;325;p18">
              <a:extLst>
                <a:ext uri="{FF2B5EF4-FFF2-40B4-BE49-F238E27FC236}">
                  <a16:creationId xmlns:a16="http://schemas.microsoft.com/office/drawing/2014/main" id="{0546C725-2130-4208-B4BA-E595840E9497}"/>
                </a:ext>
              </a:extLst>
            </p:cNvPr>
            <p:cNvSpPr/>
            <p:nvPr/>
          </p:nvSpPr>
          <p:spPr>
            <a:xfrm>
              <a:off x="698713" y="3064715"/>
              <a:ext cx="1412004" cy="67588"/>
            </a:xfrm>
            <a:custGeom>
              <a:avLst/>
              <a:gdLst/>
              <a:ahLst/>
              <a:cxnLst/>
              <a:rect l="l" t="t" r="r" b="b"/>
              <a:pathLst>
                <a:path w="73705" h="3528" extrusionOk="0">
                  <a:moveTo>
                    <a:pt x="837" y="1"/>
                  </a:moveTo>
                  <a:cubicBezTo>
                    <a:pt x="764" y="1"/>
                    <a:pt x="655" y="37"/>
                    <a:pt x="546" y="74"/>
                  </a:cubicBezTo>
                  <a:cubicBezTo>
                    <a:pt x="510" y="74"/>
                    <a:pt x="437" y="110"/>
                    <a:pt x="401" y="146"/>
                  </a:cubicBezTo>
                  <a:lnTo>
                    <a:pt x="328" y="183"/>
                  </a:lnTo>
                  <a:cubicBezTo>
                    <a:pt x="255" y="219"/>
                    <a:pt x="183" y="292"/>
                    <a:pt x="146" y="328"/>
                  </a:cubicBezTo>
                  <a:cubicBezTo>
                    <a:pt x="74" y="401"/>
                    <a:pt x="37" y="473"/>
                    <a:pt x="1" y="546"/>
                  </a:cubicBezTo>
                  <a:cubicBezTo>
                    <a:pt x="3528" y="1892"/>
                    <a:pt x="12764" y="3528"/>
                    <a:pt x="36907" y="3528"/>
                  </a:cubicBezTo>
                  <a:cubicBezTo>
                    <a:pt x="55524" y="3528"/>
                    <a:pt x="66905" y="2037"/>
                    <a:pt x="73705" y="437"/>
                  </a:cubicBezTo>
                  <a:cubicBezTo>
                    <a:pt x="73669" y="401"/>
                    <a:pt x="73632" y="328"/>
                    <a:pt x="73596" y="292"/>
                  </a:cubicBezTo>
                  <a:lnTo>
                    <a:pt x="73559" y="255"/>
                  </a:lnTo>
                  <a:cubicBezTo>
                    <a:pt x="73523" y="219"/>
                    <a:pt x="73450" y="183"/>
                    <a:pt x="73414" y="146"/>
                  </a:cubicBezTo>
                  <a:lnTo>
                    <a:pt x="73305" y="110"/>
                  </a:lnTo>
                  <a:cubicBezTo>
                    <a:pt x="73269" y="74"/>
                    <a:pt x="73232" y="74"/>
                    <a:pt x="73196" y="37"/>
                  </a:cubicBezTo>
                  <a:cubicBezTo>
                    <a:pt x="73123" y="37"/>
                    <a:pt x="73014" y="1"/>
                    <a:pt x="7294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2;p18">
              <a:extLst>
                <a:ext uri="{FF2B5EF4-FFF2-40B4-BE49-F238E27FC236}">
                  <a16:creationId xmlns:a16="http://schemas.microsoft.com/office/drawing/2014/main" id="{3E146F3F-3234-457B-9CC3-D5720F2C54CD}"/>
                </a:ext>
              </a:extLst>
            </p:cNvPr>
            <p:cNvSpPr/>
            <p:nvPr/>
          </p:nvSpPr>
          <p:spPr>
            <a:xfrm>
              <a:off x="695935" y="3073087"/>
              <a:ext cx="1419667" cy="125405"/>
            </a:xfrm>
            <a:custGeom>
              <a:avLst/>
              <a:gdLst/>
              <a:ahLst/>
              <a:cxnLst/>
              <a:rect l="l" t="t" r="r" b="b"/>
              <a:pathLst>
                <a:path w="74105" h="6546" extrusionOk="0">
                  <a:moveTo>
                    <a:pt x="73850" y="0"/>
                  </a:moveTo>
                  <a:lnTo>
                    <a:pt x="73850" y="0"/>
                  </a:lnTo>
                  <a:cubicBezTo>
                    <a:pt x="67050" y="1600"/>
                    <a:pt x="55669" y="3054"/>
                    <a:pt x="37052" y="3054"/>
                  </a:cubicBezTo>
                  <a:cubicBezTo>
                    <a:pt x="12909" y="3054"/>
                    <a:pt x="3673" y="1455"/>
                    <a:pt x="146" y="146"/>
                  </a:cubicBezTo>
                  <a:lnTo>
                    <a:pt x="146" y="146"/>
                  </a:lnTo>
                  <a:cubicBezTo>
                    <a:pt x="0" y="509"/>
                    <a:pt x="73" y="909"/>
                    <a:pt x="364" y="1200"/>
                  </a:cubicBezTo>
                  <a:lnTo>
                    <a:pt x="7200" y="6327"/>
                  </a:lnTo>
                  <a:cubicBezTo>
                    <a:pt x="7382" y="6472"/>
                    <a:pt x="7600" y="6545"/>
                    <a:pt x="7818" y="6545"/>
                  </a:cubicBezTo>
                  <a:lnTo>
                    <a:pt x="66287" y="6545"/>
                  </a:lnTo>
                  <a:cubicBezTo>
                    <a:pt x="66505" y="6545"/>
                    <a:pt x="66723" y="6472"/>
                    <a:pt x="66905" y="6327"/>
                  </a:cubicBezTo>
                  <a:lnTo>
                    <a:pt x="73704" y="1200"/>
                  </a:lnTo>
                  <a:cubicBezTo>
                    <a:pt x="74032" y="873"/>
                    <a:pt x="74104" y="400"/>
                    <a:pt x="7385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3;p18">
              <a:extLst>
                <a:ext uri="{FF2B5EF4-FFF2-40B4-BE49-F238E27FC236}">
                  <a16:creationId xmlns:a16="http://schemas.microsoft.com/office/drawing/2014/main" id="{10345EFD-0C8C-406C-8B08-22F72B70B5E3}"/>
                </a:ext>
              </a:extLst>
            </p:cNvPr>
            <p:cNvSpPr/>
            <p:nvPr/>
          </p:nvSpPr>
          <p:spPr>
            <a:xfrm>
              <a:off x="2875560" y="3064715"/>
              <a:ext cx="1412004" cy="66917"/>
            </a:xfrm>
            <a:custGeom>
              <a:avLst/>
              <a:gdLst/>
              <a:ahLst/>
              <a:cxnLst/>
              <a:rect l="l" t="t" r="r" b="b"/>
              <a:pathLst>
                <a:path w="73705" h="3493" extrusionOk="0">
                  <a:moveTo>
                    <a:pt x="837" y="1"/>
                  </a:moveTo>
                  <a:cubicBezTo>
                    <a:pt x="764" y="1"/>
                    <a:pt x="655" y="37"/>
                    <a:pt x="546" y="74"/>
                  </a:cubicBezTo>
                  <a:cubicBezTo>
                    <a:pt x="510" y="74"/>
                    <a:pt x="437" y="110"/>
                    <a:pt x="400" y="146"/>
                  </a:cubicBezTo>
                  <a:lnTo>
                    <a:pt x="328" y="183"/>
                  </a:lnTo>
                  <a:cubicBezTo>
                    <a:pt x="255" y="219"/>
                    <a:pt x="182" y="292"/>
                    <a:pt x="146" y="328"/>
                  </a:cubicBezTo>
                  <a:cubicBezTo>
                    <a:pt x="73" y="401"/>
                    <a:pt x="37" y="473"/>
                    <a:pt x="0" y="546"/>
                  </a:cubicBezTo>
                  <a:cubicBezTo>
                    <a:pt x="3527" y="1892"/>
                    <a:pt x="12763" y="3491"/>
                    <a:pt x="36871" y="3491"/>
                  </a:cubicBezTo>
                  <a:cubicBezTo>
                    <a:pt x="37094" y="3492"/>
                    <a:pt x="37316" y="3492"/>
                    <a:pt x="37537" y="3492"/>
                  </a:cubicBezTo>
                  <a:cubicBezTo>
                    <a:pt x="55796" y="3492"/>
                    <a:pt x="66986" y="2018"/>
                    <a:pt x="73704" y="437"/>
                  </a:cubicBezTo>
                  <a:cubicBezTo>
                    <a:pt x="73668" y="401"/>
                    <a:pt x="73632" y="328"/>
                    <a:pt x="73595" y="292"/>
                  </a:cubicBezTo>
                  <a:lnTo>
                    <a:pt x="73559" y="255"/>
                  </a:lnTo>
                  <a:cubicBezTo>
                    <a:pt x="73523" y="219"/>
                    <a:pt x="73450" y="183"/>
                    <a:pt x="73414" y="146"/>
                  </a:cubicBezTo>
                  <a:lnTo>
                    <a:pt x="73304" y="110"/>
                  </a:lnTo>
                  <a:cubicBezTo>
                    <a:pt x="73268" y="74"/>
                    <a:pt x="73232" y="74"/>
                    <a:pt x="73195" y="37"/>
                  </a:cubicBezTo>
                  <a:cubicBezTo>
                    <a:pt x="73123" y="37"/>
                    <a:pt x="73014" y="1"/>
                    <a:pt x="7294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8;p18">
              <a:extLst>
                <a:ext uri="{FF2B5EF4-FFF2-40B4-BE49-F238E27FC236}">
                  <a16:creationId xmlns:a16="http://schemas.microsoft.com/office/drawing/2014/main" id="{EDFAF34F-68D5-4DBB-A9FB-BF1855965C38}"/>
                </a:ext>
              </a:extLst>
            </p:cNvPr>
            <p:cNvSpPr/>
            <p:nvPr/>
          </p:nvSpPr>
          <p:spPr>
            <a:xfrm>
              <a:off x="2872783" y="3073087"/>
              <a:ext cx="1419647" cy="125405"/>
            </a:xfrm>
            <a:custGeom>
              <a:avLst/>
              <a:gdLst/>
              <a:ahLst/>
              <a:cxnLst/>
              <a:rect l="l" t="t" r="r" b="b"/>
              <a:pathLst>
                <a:path w="74104" h="6546" extrusionOk="0">
                  <a:moveTo>
                    <a:pt x="73849" y="0"/>
                  </a:moveTo>
                  <a:lnTo>
                    <a:pt x="73849" y="0"/>
                  </a:lnTo>
                  <a:cubicBezTo>
                    <a:pt x="67050" y="1600"/>
                    <a:pt x="55669" y="3054"/>
                    <a:pt x="37052" y="3054"/>
                  </a:cubicBezTo>
                  <a:cubicBezTo>
                    <a:pt x="12908" y="3054"/>
                    <a:pt x="3672" y="1455"/>
                    <a:pt x="145" y="146"/>
                  </a:cubicBezTo>
                  <a:lnTo>
                    <a:pt x="145" y="146"/>
                  </a:lnTo>
                  <a:cubicBezTo>
                    <a:pt x="0" y="509"/>
                    <a:pt x="73" y="909"/>
                    <a:pt x="364" y="1200"/>
                  </a:cubicBezTo>
                  <a:lnTo>
                    <a:pt x="7200" y="6327"/>
                  </a:lnTo>
                  <a:cubicBezTo>
                    <a:pt x="7381" y="6472"/>
                    <a:pt x="7599" y="6545"/>
                    <a:pt x="7818" y="6545"/>
                  </a:cubicBezTo>
                  <a:lnTo>
                    <a:pt x="66286" y="6545"/>
                  </a:lnTo>
                  <a:cubicBezTo>
                    <a:pt x="66505" y="6545"/>
                    <a:pt x="66723" y="6472"/>
                    <a:pt x="66904" y="6327"/>
                  </a:cubicBezTo>
                  <a:lnTo>
                    <a:pt x="73704" y="1200"/>
                  </a:lnTo>
                  <a:cubicBezTo>
                    <a:pt x="74031" y="873"/>
                    <a:pt x="74104" y="400"/>
                    <a:pt x="73849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;p18">
              <a:extLst>
                <a:ext uri="{FF2B5EF4-FFF2-40B4-BE49-F238E27FC236}">
                  <a16:creationId xmlns:a16="http://schemas.microsoft.com/office/drawing/2014/main" id="{537135F8-81A9-46CB-8CB3-F181BAAFBB6A}"/>
                </a:ext>
              </a:extLst>
            </p:cNvPr>
            <p:cNvSpPr/>
            <p:nvPr/>
          </p:nvSpPr>
          <p:spPr>
            <a:xfrm>
              <a:off x="2412332" y="3401868"/>
              <a:ext cx="163011" cy="162322"/>
            </a:xfrm>
            <a:custGeom>
              <a:avLst/>
              <a:gdLst/>
              <a:ahLst/>
              <a:cxnLst/>
              <a:rect l="l" t="t" r="r" b="b"/>
              <a:pathLst>
                <a:path w="8509" h="8473" extrusionOk="0">
                  <a:moveTo>
                    <a:pt x="4255" y="1"/>
                  </a:moveTo>
                  <a:cubicBezTo>
                    <a:pt x="1927" y="1"/>
                    <a:pt x="0" y="1891"/>
                    <a:pt x="0" y="4255"/>
                  </a:cubicBezTo>
                  <a:cubicBezTo>
                    <a:pt x="0" y="6582"/>
                    <a:pt x="1927" y="8473"/>
                    <a:pt x="4255" y="8473"/>
                  </a:cubicBezTo>
                  <a:cubicBezTo>
                    <a:pt x="6582" y="8473"/>
                    <a:pt x="8509" y="6582"/>
                    <a:pt x="8509" y="4255"/>
                  </a:cubicBezTo>
                  <a:cubicBezTo>
                    <a:pt x="8509" y="1891"/>
                    <a:pt x="6582" y="1"/>
                    <a:pt x="4255" y="1"/>
                  </a:cubicBezTo>
                  <a:close/>
                </a:path>
              </a:pathLst>
            </a:custGeom>
            <a:solidFill>
              <a:srgbClr val="FFFFFF"/>
            </a:solidFill>
            <a:ln w="80000" cap="flat" cmpd="sng">
              <a:solidFill>
                <a:srgbClr val="6B6B6B"/>
              </a:solidFill>
              <a:prstDash val="solid"/>
              <a:miter lim="363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6A2FE67-D82B-4FBE-9BD3-584E96ABEBD1}"/>
                </a:ext>
              </a:extLst>
            </p:cNvPr>
            <p:cNvSpPr/>
            <p:nvPr/>
          </p:nvSpPr>
          <p:spPr>
            <a:xfrm>
              <a:off x="956777" y="2170327"/>
              <a:ext cx="946940" cy="91251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A0FBE3-85D2-440B-84B0-41C45B1CAF92}"/>
                </a:ext>
              </a:extLst>
            </p:cNvPr>
            <p:cNvSpPr txBox="1"/>
            <p:nvPr/>
          </p:nvSpPr>
          <p:spPr>
            <a:xfrm>
              <a:off x="1055392" y="2455367"/>
              <a:ext cx="946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lang="en-US" altLang="zh-CN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ecall</a:t>
              </a:r>
              <a:endParaRPr lang="en-US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B1D571-7694-470D-8B93-1AB16D220915}"/>
                </a:ext>
              </a:extLst>
            </p:cNvPr>
            <p:cNvSpPr/>
            <p:nvPr/>
          </p:nvSpPr>
          <p:spPr>
            <a:xfrm>
              <a:off x="3153719" y="2164775"/>
              <a:ext cx="946940" cy="91251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880C8B-6995-4ED3-B4A1-F38EC2E06110}"/>
                </a:ext>
              </a:extLst>
            </p:cNvPr>
            <p:cNvSpPr txBox="1"/>
            <p:nvPr/>
          </p:nvSpPr>
          <p:spPr>
            <a:xfrm>
              <a:off x="3108757" y="2470557"/>
              <a:ext cx="1193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Precision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0E74C1D-04CB-40BC-8681-4242255AC766}"/>
              </a:ext>
            </a:extLst>
          </p:cNvPr>
          <p:cNvSpPr/>
          <p:nvPr/>
        </p:nvSpPr>
        <p:spPr>
          <a:xfrm>
            <a:off x="1103451" y="4083856"/>
            <a:ext cx="30171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Search strategy </a:t>
            </a:r>
          </a:p>
        </p:txBody>
      </p:sp>
      <p:sp>
        <p:nvSpPr>
          <p:cNvPr id="42" name="Google Shape;311;p18">
            <a:extLst>
              <a:ext uri="{FF2B5EF4-FFF2-40B4-BE49-F238E27FC236}">
                <a16:creationId xmlns:a16="http://schemas.microsoft.com/office/drawing/2014/main" id="{678EB95F-AEC1-4DA5-83D7-BCA267EB4B56}"/>
              </a:ext>
            </a:extLst>
          </p:cNvPr>
          <p:cNvSpPr/>
          <p:nvPr/>
        </p:nvSpPr>
        <p:spPr>
          <a:xfrm>
            <a:off x="8563124" y="2665978"/>
            <a:ext cx="2896" cy="2802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" y="1"/>
                </a:moveTo>
                <a:cubicBezTo>
                  <a:pt x="73" y="37"/>
                  <a:pt x="110" y="110"/>
                  <a:pt x="146" y="146"/>
                </a:cubicBezTo>
                <a:cubicBezTo>
                  <a:pt x="110" y="110"/>
                  <a:pt x="73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12;p18">
            <a:extLst>
              <a:ext uri="{FF2B5EF4-FFF2-40B4-BE49-F238E27FC236}">
                <a16:creationId xmlns:a16="http://schemas.microsoft.com/office/drawing/2014/main" id="{86B34462-F86C-4553-B053-9AE925B62430}"/>
              </a:ext>
            </a:extLst>
          </p:cNvPr>
          <p:cNvSpPr/>
          <p:nvPr/>
        </p:nvSpPr>
        <p:spPr>
          <a:xfrm>
            <a:off x="8555974" y="2661137"/>
            <a:ext cx="2167" cy="1390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0" y="0"/>
                </a:moveTo>
                <a:cubicBezTo>
                  <a:pt x="36" y="37"/>
                  <a:pt x="73" y="37"/>
                  <a:pt x="109" y="73"/>
                </a:cubicBezTo>
                <a:cubicBezTo>
                  <a:pt x="73" y="37"/>
                  <a:pt x="36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13;p18">
            <a:extLst>
              <a:ext uri="{FF2B5EF4-FFF2-40B4-BE49-F238E27FC236}">
                <a16:creationId xmlns:a16="http://schemas.microsoft.com/office/drawing/2014/main" id="{7D19E69E-5227-41ED-9159-74AEAD335246}"/>
              </a:ext>
            </a:extLst>
          </p:cNvPr>
          <p:cNvSpPr/>
          <p:nvPr/>
        </p:nvSpPr>
        <p:spPr>
          <a:xfrm>
            <a:off x="8560268" y="2663215"/>
            <a:ext cx="2167" cy="2096"/>
          </a:xfrm>
          <a:custGeom>
            <a:avLst/>
            <a:gdLst/>
            <a:ahLst/>
            <a:cxnLst/>
            <a:rect l="l" t="t" r="r" b="b"/>
            <a:pathLst>
              <a:path w="110" h="110" extrusionOk="0">
                <a:moveTo>
                  <a:pt x="0" y="0"/>
                </a:moveTo>
                <a:cubicBezTo>
                  <a:pt x="37" y="37"/>
                  <a:pt x="73" y="73"/>
                  <a:pt x="109" y="109"/>
                </a:cubicBezTo>
                <a:cubicBezTo>
                  <a:pt x="73" y="73"/>
                  <a:pt x="37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14;p18">
            <a:extLst>
              <a:ext uri="{FF2B5EF4-FFF2-40B4-BE49-F238E27FC236}">
                <a16:creationId xmlns:a16="http://schemas.microsoft.com/office/drawing/2014/main" id="{F71CBD99-6D21-4F64-B375-A3DAD9E9AAEC}"/>
              </a:ext>
            </a:extLst>
          </p:cNvPr>
          <p:cNvSpPr/>
          <p:nvPr/>
        </p:nvSpPr>
        <p:spPr>
          <a:xfrm>
            <a:off x="8558121" y="2662510"/>
            <a:ext cx="2167" cy="724"/>
          </a:xfrm>
          <a:custGeom>
            <a:avLst/>
            <a:gdLst/>
            <a:ahLst/>
            <a:cxnLst/>
            <a:rect l="l" t="t" r="r" b="b"/>
            <a:pathLst>
              <a:path w="110" h="38" extrusionOk="0">
                <a:moveTo>
                  <a:pt x="0" y="1"/>
                </a:moveTo>
                <a:lnTo>
                  <a:pt x="55" y="19"/>
                </a:lnTo>
                <a:cubicBezTo>
                  <a:pt x="37" y="10"/>
                  <a:pt x="18" y="1"/>
                  <a:pt x="0" y="1"/>
                </a:cubicBezTo>
                <a:close/>
                <a:moveTo>
                  <a:pt x="55" y="19"/>
                </a:moveTo>
                <a:cubicBezTo>
                  <a:pt x="73" y="28"/>
                  <a:pt x="91" y="37"/>
                  <a:pt x="109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15;p18">
            <a:extLst>
              <a:ext uri="{FF2B5EF4-FFF2-40B4-BE49-F238E27FC236}">
                <a16:creationId xmlns:a16="http://schemas.microsoft.com/office/drawing/2014/main" id="{78E51E27-512A-4645-A1D0-BB3BA6495592}"/>
              </a:ext>
            </a:extLst>
          </p:cNvPr>
          <p:cNvSpPr/>
          <p:nvPr/>
        </p:nvSpPr>
        <p:spPr>
          <a:xfrm>
            <a:off x="8566001" y="2668761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16;p18">
            <a:extLst>
              <a:ext uri="{FF2B5EF4-FFF2-40B4-BE49-F238E27FC236}">
                <a16:creationId xmlns:a16="http://schemas.microsoft.com/office/drawing/2014/main" id="{6867654D-5266-4287-ACE2-9F2B394CB6DD}"/>
              </a:ext>
            </a:extLst>
          </p:cNvPr>
          <p:cNvSpPr/>
          <p:nvPr/>
        </p:nvSpPr>
        <p:spPr>
          <a:xfrm>
            <a:off x="8562415" y="2665293"/>
            <a:ext cx="729" cy="705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18;p18">
            <a:extLst>
              <a:ext uri="{FF2B5EF4-FFF2-40B4-BE49-F238E27FC236}">
                <a16:creationId xmlns:a16="http://schemas.microsoft.com/office/drawing/2014/main" id="{600AC0EA-538B-49E0-98B9-B6FBFE08FCDA}"/>
              </a:ext>
            </a:extLst>
          </p:cNvPr>
          <p:cNvSpPr/>
          <p:nvPr/>
        </p:nvSpPr>
        <p:spPr>
          <a:xfrm>
            <a:off x="6548188" y="2665978"/>
            <a:ext cx="2167" cy="2802"/>
          </a:xfrm>
          <a:custGeom>
            <a:avLst/>
            <a:gdLst/>
            <a:ahLst/>
            <a:cxnLst/>
            <a:rect l="l" t="t" r="r" b="b"/>
            <a:pathLst>
              <a:path w="110" h="147" extrusionOk="0">
                <a:moveTo>
                  <a:pt x="1" y="1"/>
                </a:moveTo>
                <a:cubicBezTo>
                  <a:pt x="37" y="37"/>
                  <a:pt x="74" y="110"/>
                  <a:pt x="110" y="146"/>
                </a:cubicBezTo>
                <a:cubicBezTo>
                  <a:pt x="74" y="110"/>
                  <a:pt x="37" y="37"/>
                  <a:pt x="1" y="1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19;p18">
            <a:extLst>
              <a:ext uri="{FF2B5EF4-FFF2-40B4-BE49-F238E27FC236}">
                <a16:creationId xmlns:a16="http://schemas.microsoft.com/office/drawing/2014/main" id="{1F6C1010-7A9E-4E5C-8EC8-3882664ED2FF}"/>
              </a:ext>
            </a:extLst>
          </p:cNvPr>
          <p:cNvSpPr/>
          <p:nvPr/>
        </p:nvSpPr>
        <p:spPr>
          <a:xfrm>
            <a:off x="6540308" y="2661137"/>
            <a:ext cx="2167" cy="1390"/>
          </a:xfrm>
          <a:custGeom>
            <a:avLst/>
            <a:gdLst/>
            <a:ahLst/>
            <a:cxnLst/>
            <a:rect l="l" t="t" r="r" b="b"/>
            <a:pathLst>
              <a:path w="110" h="73" extrusionOk="0">
                <a:moveTo>
                  <a:pt x="1" y="0"/>
                </a:moveTo>
                <a:cubicBezTo>
                  <a:pt x="37" y="37"/>
                  <a:pt x="74" y="37"/>
                  <a:pt x="110" y="73"/>
                </a:cubicBezTo>
                <a:cubicBezTo>
                  <a:pt x="74" y="37"/>
                  <a:pt x="37" y="37"/>
                  <a:pt x="1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20;p18">
            <a:extLst>
              <a:ext uri="{FF2B5EF4-FFF2-40B4-BE49-F238E27FC236}">
                <a16:creationId xmlns:a16="http://schemas.microsoft.com/office/drawing/2014/main" id="{28FC1BA4-46EE-4D75-8B55-1DE8C3A9866A}"/>
              </a:ext>
            </a:extLst>
          </p:cNvPr>
          <p:cNvSpPr/>
          <p:nvPr/>
        </p:nvSpPr>
        <p:spPr>
          <a:xfrm>
            <a:off x="6544623" y="2663215"/>
            <a:ext cx="2876" cy="2096"/>
          </a:xfrm>
          <a:custGeom>
            <a:avLst/>
            <a:gdLst/>
            <a:ahLst/>
            <a:cxnLst/>
            <a:rect l="l" t="t" r="r" b="b"/>
            <a:pathLst>
              <a:path w="146" h="110" extrusionOk="0">
                <a:moveTo>
                  <a:pt x="0" y="0"/>
                </a:moveTo>
                <a:cubicBezTo>
                  <a:pt x="73" y="37"/>
                  <a:pt x="109" y="73"/>
                  <a:pt x="145" y="109"/>
                </a:cubicBezTo>
                <a:cubicBezTo>
                  <a:pt x="109" y="73"/>
                  <a:pt x="73" y="37"/>
                  <a:pt x="0" y="0"/>
                </a:cubicBezTo>
                <a:close/>
              </a:path>
            </a:pathLst>
          </a:custGeom>
          <a:solidFill>
            <a:srgbClr val="8C8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21;p18">
            <a:extLst>
              <a:ext uri="{FF2B5EF4-FFF2-40B4-BE49-F238E27FC236}">
                <a16:creationId xmlns:a16="http://schemas.microsoft.com/office/drawing/2014/main" id="{FE9CDFEC-9D51-4CFD-BAAC-033FBA951B1B}"/>
              </a:ext>
            </a:extLst>
          </p:cNvPr>
          <p:cNvSpPr/>
          <p:nvPr/>
        </p:nvSpPr>
        <p:spPr>
          <a:xfrm>
            <a:off x="6542455" y="2662510"/>
            <a:ext cx="2186" cy="724"/>
          </a:xfrm>
          <a:custGeom>
            <a:avLst/>
            <a:gdLst/>
            <a:ahLst/>
            <a:cxnLst/>
            <a:rect l="l" t="t" r="r" b="b"/>
            <a:pathLst>
              <a:path w="111" h="38" extrusionOk="0">
                <a:moveTo>
                  <a:pt x="1" y="1"/>
                </a:moveTo>
                <a:lnTo>
                  <a:pt x="55" y="19"/>
                </a:lnTo>
                <a:cubicBezTo>
                  <a:pt x="37" y="10"/>
                  <a:pt x="19" y="1"/>
                  <a:pt x="1" y="1"/>
                </a:cubicBezTo>
                <a:close/>
                <a:moveTo>
                  <a:pt x="55" y="19"/>
                </a:moveTo>
                <a:cubicBezTo>
                  <a:pt x="74" y="28"/>
                  <a:pt x="92" y="37"/>
                  <a:pt x="110" y="37"/>
                </a:cubicBezTo>
                <a:lnTo>
                  <a:pt x="55" y="19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22;p18">
            <a:extLst>
              <a:ext uri="{FF2B5EF4-FFF2-40B4-BE49-F238E27FC236}">
                <a16:creationId xmlns:a16="http://schemas.microsoft.com/office/drawing/2014/main" id="{AFB7B34F-CC7E-4439-8933-F6A75CF6860D}"/>
              </a:ext>
            </a:extLst>
          </p:cNvPr>
          <p:cNvSpPr/>
          <p:nvPr/>
        </p:nvSpPr>
        <p:spPr>
          <a:xfrm>
            <a:off x="6550335" y="2668761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23;p18">
            <a:extLst>
              <a:ext uri="{FF2B5EF4-FFF2-40B4-BE49-F238E27FC236}">
                <a16:creationId xmlns:a16="http://schemas.microsoft.com/office/drawing/2014/main" id="{08E4C1CD-4A3D-4BA4-BC4D-38C871288FF8}"/>
              </a:ext>
            </a:extLst>
          </p:cNvPr>
          <p:cNvSpPr/>
          <p:nvPr/>
        </p:nvSpPr>
        <p:spPr>
          <a:xfrm>
            <a:off x="6547478" y="2665293"/>
            <a:ext cx="729" cy="705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0"/>
                </a:moveTo>
                <a:lnTo>
                  <a:pt x="37" y="3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24;p18">
            <a:extLst>
              <a:ext uri="{FF2B5EF4-FFF2-40B4-BE49-F238E27FC236}">
                <a16:creationId xmlns:a16="http://schemas.microsoft.com/office/drawing/2014/main" id="{C50CF5CB-39D3-40F6-92C7-AE30F660D9CD}"/>
              </a:ext>
            </a:extLst>
          </p:cNvPr>
          <p:cNvSpPr/>
          <p:nvPr/>
        </p:nvSpPr>
        <p:spPr>
          <a:xfrm>
            <a:off x="5109164" y="2643108"/>
            <a:ext cx="1431163" cy="1410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61;p18">
            <a:extLst>
              <a:ext uri="{FF2B5EF4-FFF2-40B4-BE49-F238E27FC236}">
                <a16:creationId xmlns:a16="http://schemas.microsoft.com/office/drawing/2014/main" id="{F7BACA68-D5ED-44A7-88F6-DF1CADC21CB9}"/>
              </a:ext>
            </a:extLst>
          </p:cNvPr>
          <p:cNvSpPr/>
          <p:nvPr/>
        </p:nvSpPr>
        <p:spPr>
          <a:xfrm>
            <a:off x="8636899" y="2007656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63;p18">
            <a:extLst>
              <a:ext uri="{FF2B5EF4-FFF2-40B4-BE49-F238E27FC236}">
                <a16:creationId xmlns:a16="http://schemas.microsoft.com/office/drawing/2014/main" id="{4C726CC7-59B3-4C98-80E1-8F0B0D4DE3CB}"/>
              </a:ext>
            </a:extLst>
          </p:cNvPr>
          <p:cNvSpPr/>
          <p:nvPr/>
        </p:nvSpPr>
        <p:spPr>
          <a:xfrm>
            <a:off x="8636899" y="2007656"/>
            <a:ext cx="20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18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67;p18">
            <a:extLst>
              <a:ext uri="{FF2B5EF4-FFF2-40B4-BE49-F238E27FC236}">
                <a16:creationId xmlns:a16="http://schemas.microsoft.com/office/drawing/2014/main" id="{31BDE009-6D77-4DB4-8A6E-C6798A7721D6}"/>
              </a:ext>
            </a:extLst>
          </p:cNvPr>
          <p:cNvSpPr/>
          <p:nvPr/>
        </p:nvSpPr>
        <p:spPr>
          <a:xfrm>
            <a:off x="7347571" y="2643108"/>
            <a:ext cx="1431183" cy="1410"/>
          </a:xfrm>
          <a:custGeom>
            <a:avLst/>
            <a:gdLst/>
            <a:ahLst/>
            <a:cxnLst/>
            <a:rect l="l" t="t" r="r" b="b"/>
            <a:pathLst>
              <a:path w="72651" h="74" extrusionOk="0">
                <a:moveTo>
                  <a:pt x="72396" y="1"/>
                </a:moveTo>
                <a:cubicBezTo>
                  <a:pt x="72469" y="1"/>
                  <a:pt x="72578" y="37"/>
                  <a:pt x="72650" y="37"/>
                </a:cubicBezTo>
                <a:cubicBezTo>
                  <a:pt x="72578" y="37"/>
                  <a:pt x="72469" y="1"/>
                  <a:pt x="72396" y="1"/>
                </a:cubicBezTo>
                <a:lnTo>
                  <a:pt x="292" y="1"/>
                </a:lnTo>
                <a:cubicBezTo>
                  <a:pt x="219" y="1"/>
                  <a:pt x="110" y="37"/>
                  <a:pt x="1" y="74"/>
                </a:cubicBezTo>
                <a:cubicBezTo>
                  <a:pt x="110" y="37"/>
                  <a:pt x="219" y="1"/>
                  <a:pt x="2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5AA1CB4-1C2D-4D2B-8966-DDA6E95BE303}"/>
              </a:ext>
            </a:extLst>
          </p:cNvPr>
          <p:cNvSpPr/>
          <p:nvPr/>
        </p:nvSpPr>
        <p:spPr>
          <a:xfrm>
            <a:off x="5332073" y="1188801"/>
            <a:ext cx="3630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</a:rPr>
              <a:t>Citation networks</a:t>
            </a:r>
          </a:p>
        </p:txBody>
      </p:sp>
      <p:sp>
        <p:nvSpPr>
          <p:cNvPr id="109" name="Google Shape;324;p18">
            <a:extLst>
              <a:ext uri="{FF2B5EF4-FFF2-40B4-BE49-F238E27FC236}">
                <a16:creationId xmlns:a16="http://schemas.microsoft.com/office/drawing/2014/main" id="{FF83D619-2E72-4247-A47E-7CF965F14272}"/>
              </a:ext>
            </a:extLst>
          </p:cNvPr>
          <p:cNvSpPr/>
          <p:nvPr/>
        </p:nvSpPr>
        <p:spPr>
          <a:xfrm>
            <a:off x="8318831" y="4905798"/>
            <a:ext cx="1431163" cy="1410"/>
          </a:xfrm>
          <a:custGeom>
            <a:avLst/>
            <a:gdLst/>
            <a:ahLst/>
            <a:cxnLst/>
            <a:rect l="l" t="t" r="r" b="b"/>
            <a:pathLst>
              <a:path w="72650" h="74" extrusionOk="0">
                <a:moveTo>
                  <a:pt x="72395" y="1"/>
                </a:moveTo>
                <a:cubicBezTo>
                  <a:pt x="72468" y="1"/>
                  <a:pt x="72577" y="37"/>
                  <a:pt x="72650" y="37"/>
                </a:cubicBezTo>
                <a:cubicBezTo>
                  <a:pt x="72577" y="37"/>
                  <a:pt x="72468" y="1"/>
                  <a:pt x="72395" y="1"/>
                </a:cubicBezTo>
                <a:lnTo>
                  <a:pt x="291" y="1"/>
                </a:lnTo>
                <a:cubicBezTo>
                  <a:pt x="218" y="1"/>
                  <a:pt x="109" y="37"/>
                  <a:pt x="0" y="74"/>
                </a:cubicBezTo>
                <a:cubicBezTo>
                  <a:pt x="109" y="37"/>
                  <a:pt x="218" y="1"/>
                  <a:pt x="291" y="1"/>
                </a:cubicBezTo>
                <a:close/>
              </a:path>
            </a:pathLst>
          </a:custGeom>
          <a:solidFill>
            <a:srgbClr val="6B6B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3B6B89-5E1D-47DB-8CBB-0E998F717368}"/>
              </a:ext>
            </a:extLst>
          </p:cNvPr>
          <p:cNvSpPr/>
          <p:nvPr/>
        </p:nvSpPr>
        <p:spPr>
          <a:xfrm>
            <a:off x="4960716" y="2391395"/>
            <a:ext cx="3404170" cy="4592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mining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34837C6-894B-4286-A1DE-4B3BBAD3CDA9}"/>
              </a:ext>
            </a:extLst>
          </p:cNvPr>
          <p:cNvSpPr/>
          <p:nvPr/>
        </p:nvSpPr>
        <p:spPr>
          <a:xfrm>
            <a:off x="5819205" y="1583278"/>
            <a:ext cx="4074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precision, predetermined articles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42B8C7-E913-4539-A1FA-7C1CED5A93E8}"/>
              </a:ext>
            </a:extLst>
          </p:cNvPr>
          <p:cNvSpPr/>
          <p:nvPr/>
        </p:nvSpPr>
        <p:spPr>
          <a:xfrm>
            <a:off x="5819205" y="2767871"/>
            <a:ext cx="3559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recall, predetermined articles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D29F9-A0D2-4C83-A7FF-BD5101A37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D29683-210D-4B19-A78F-8EF6DA31E652}"/>
              </a:ext>
            </a:extLst>
          </p:cNvPr>
          <p:cNvSpPr/>
          <p:nvPr/>
        </p:nvSpPr>
        <p:spPr>
          <a:xfrm>
            <a:off x="5294893" y="3652341"/>
            <a:ext cx="2505170" cy="4592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Litsearchr</a:t>
            </a: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8D15E7-AC21-413E-8FFE-F10A21AA00CE}"/>
              </a:ext>
            </a:extLst>
          </p:cNvPr>
          <p:cNvSpPr/>
          <p:nvPr/>
        </p:nvSpPr>
        <p:spPr>
          <a:xfrm>
            <a:off x="5819204" y="4137708"/>
            <a:ext cx="407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igh recall and precision, without predetermined articles.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8748BB8-44C2-4D3B-B7EA-8C1F3B6E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93" y="4460873"/>
            <a:ext cx="1620682" cy="170636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628F780-90A4-4F56-BDB1-8DBEBE884C74}"/>
              </a:ext>
            </a:extLst>
          </p:cNvPr>
          <p:cNvSpPr/>
          <p:nvPr/>
        </p:nvSpPr>
        <p:spPr>
          <a:xfrm>
            <a:off x="5823277" y="4905168"/>
            <a:ext cx="4390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text mining and keyword co‐occurrence networks to identify the most important terms for a review automatically.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EB64C-9D46-44E9-9067-EA378817776C}"/>
              </a:ext>
            </a:extLst>
          </p:cNvPr>
          <p:cNvSpPr/>
          <p:nvPr/>
        </p:nvSpPr>
        <p:spPr>
          <a:xfrm>
            <a:off x="8778754" y="6380931"/>
            <a:ext cx="24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BA3F634D-6D15-4141-A6BD-D1F033AF336A}"/>
              </a:ext>
            </a:extLst>
          </p:cNvPr>
          <p:cNvSpPr txBox="1">
            <a:spLocks/>
          </p:cNvSpPr>
          <p:nvPr/>
        </p:nvSpPr>
        <p:spPr>
          <a:xfrm>
            <a:off x="822907" y="47706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to improve the recall and precision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5AB25E-20CE-42B4-A278-4E36C4CDBCF3}"/>
              </a:ext>
            </a:extLst>
          </p:cNvPr>
          <p:cNvSpPr/>
          <p:nvPr/>
        </p:nvSpPr>
        <p:spPr>
          <a:xfrm>
            <a:off x="5194998" y="1188801"/>
            <a:ext cx="4554996" cy="850895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0C19D1-BEB8-4C1D-8BBC-3EC2C9C37AA4}"/>
              </a:ext>
            </a:extLst>
          </p:cNvPr>
          <p:cNvSpPr/>
          <p:nvPr/>
        </p:nvSpPr>
        <p:spPr>
          <a:xfrm>
            <a:off x="5051907" y="3428396"/>
            <a:ext cx="5378282" cy="2616482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5907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4E911-5259-4EA1-BD4C-F4EEDB0B74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988" y="251816"/>
            <a:ext cx="10960023" cy="768000"/>
          </a:xfrm>
        </p:spPr>
        <p:txBody>
          <a:bodyPr/>
          <a:lstStyle/>
          <a:p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Litsearchr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7D2D8-65B4-4445-9F6D-72B33568A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10" y="738133"/>
            <a:ext cx="8503835" cy="56849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9CC7F-F24D-454E-9BCC-DBEBF5A45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0299A-9EB5-430C-B904-1F8EC7317888}"/>
              </a:ext>
            </a:extLst>
          </p:cNvPr>
          <p:cNvSpPr/>
          <p:nvPr/>
        </p:nvSpPr>
        <p:spPr>
          <a:xfrm>
            <a:off x="8778754" y="6380931"/>
            <a:ext cx="24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</p:spTree>
    <p:extLst>
      <p:ext uri="{BB962C8B-B14F-4D97-AF65-F5344CB8AC3E}">
        <p14:creationId xmlns:p14="http://schemas.microsoft.com/office/powerpoint/2010/main" val="1330875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637" y="295554"/>
            <a:ext cx="4665314" cy="768000"/>
          </a:xfrm>
        </p:spPr>
        <p:txBody>
          <a:bodyPr/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it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A215C-C124-4BBE-9591-A6589C3C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949" y="1043909"/>
            <a:ext cx="2799209" cy="601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BD54EA-1D97-43B6-9AEF-BB6DBF936959}"/>
              </a:ext>
            </a:extLst>
          </p:cNvPr>
          <p:cNvSpPr/>
          <p:nvPr/>
        </p:nvSpPr>
        <p:spPr>
          <a:xfrm>
            <a:off x="1381331" y="1146269"/>
            <a:ext cx="5988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Research team writes a naïve search to get a set of relevant articles.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3E228-89BB-4C59-BC85-6FC574D3B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949" y="1956288"/>
            <a:ext cx="2799209" cy="753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B33A2-81CF-45AD-B0A2-80794D381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949" y="3068207"/>
            <a:ext cx="2799209" cy="75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43D73-24BD-4E6F-AAB4-BC98E5155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949" y="5241947"/>
            <a:ext cx="2799209" cy="5634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A1B1B9-25BB-4584-9C06-166BAD16E383}"/>
              </a:ext>
            </a:extLst>
          </p:cNvPr>
          <p:cNvSpPr/>
          <p:nvPr/>
        </p:nvSpPr>
        <p:spPr>
          <a:xfrm>
            <a:off x="1378086" y="2027495"/>
            <a:ext cx="6160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 Import search results into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remove duplicates.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creates a dictionary of possible search terms.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46849F-E33F-4D49-912D-70B332DC37B8}"/>
              </a:ext>
            </a:extLst>
          </p:cNvPr>
          <p:cNvSpPr/>
          <p:nvPr/>
        </p:nvSpPr>
        <p:spPr>
          <a:xfrm>
            <a:off x="1378086" y="3016994"/>
            <a:ext cx="62678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creates a matrix with each possible search term from the dictionary and the matrix becomes networks.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fits a model to the network to find a cutoff by importance.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08B8D6-3984-40BB-9262-939234C9A797}"/>
              </a:ext>
            </a:extLst>
          </p:cNvPr>
          <p:cNvSpPr/>
          <p:nvPr/>
        </p:nvSpPr>
        <p:spPr>
          <a:xfrm>
            <a:off x="1378086" y="4230237"/>
            <a:ext cx="6160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suggests possible search terms. Research team manually considers about them.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50DEC1-697B-47B0-AFB7-DE0C21387B27}"/>
              </a:ext>
            </a:extLst>
          </p:cNvPr>
          <p:cNvSpPr/>
          <p:nvPr/>
        </p:nvSpPr>
        <p:spPr>
          <a:xfrm>
            <a:off x="1378086" y="5148115"/>
            <a:ext cx="5992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Litsearchr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can translate other language terms into user-specified language.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840D5-E64E-4A31-9EFA-A0B828B77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989" y="4194829"/>
            <a:ext cx="2951169" cy="7223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60FF5-30C9-457D-A805-8C4746D27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F29FDE-E3C6-42E4-A7AE-BBED6C63720C}"/>
              </a:ext>
            </a:extLst>
          </p:cNvPr>
          <p:cNvSpPr/>
          <p:nvPr/>
        </p:nvSpPr>
        <p:spPr>
          <a:xfrm>
            <a:off x="8778754" y="6380931"/>
            <a:ext cx="24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Grames</a:t>
            </a:r>
            <a:r>
              <a:rPr lang="en-US" dirty="0"/>
              <a:t> et al., 2019</a:t>
            </a:r>
          </a:p>
        </p:txBody>
      </p:sp>
    </p:spTree>
    <p:extLst>
      <p:ext uri="{BB962C8B-B14F-4D97-AF65-F5344CB8AC3E}">
        <p14:creationId xmlns:p14="http://schemas.microsoft.com/office/powerpoint/2010/main" val="365327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3642520" cy="768000"/>
          </a:xfrm>
        </p:spPr>
        <p:txBody>
          <a:bodyPr/>
          <a:lstStyle/>
          <a:p>
            <a:pPr algn="ctr"/>
            <a:r>
              <a:rPr lang="en-US" sz="3200" dirty="0"/>
              <a:t>Search Terms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57B01-C980-4F37-9F25-E9E3BC96A3C9}"/>
              </a:ext>
            </a:extLst>
          </p:cNvPr>
          <p:cNvSpPr/>
          <p:nvPr/>
        </p:nvSpPr>
        <p:spPr>
          <a:xfrm>
            <a:off x="724677" y="962090"/>
            <a:ext cx="9930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TS=(urban*) AND TS=( stream*) AND AK=( diversity OR biodiversity OR richness* OR “number of species” OR density OR abundance*) AND AB=(fish*)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4D47F-78AF-4EFE-ACA9-900440E1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34" y="2042061"/>
            <a:ext cx="6643991" cy="325242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06C06F-8BB9-4088-878A-5D66C157E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1EA21-2B92-17E0-31DE-E9442328CFAD}"/>
              </a:ext>
            </a:extLst>
          </p:cNvPr>
          <p:cNvSpPr txBox="1"/>
          <p:nvPr/>
        </p:nvSpPr>
        <p:spPr>
          <a:xfrm>
            <a:off x="502668" y="5557356"/>
            <a:ext cx="3957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Export all keywords, titles, abstracts</a:t>
            </a:r>
          </a:p>
        </p:txBody>
      </p:sp>
    </p:spTree>
    <p:extLst>
      <p:ext uri="{BB962C8B-B14F-4D97-AF65-F5344CB8AC3E}">
        <p14:creationId xmlns:p14="http://schemas.microsoft.com/office/powerpoint/2010/main" val="2799924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6229728" cy="768000"/>
          </a:xfrm>
        </p:spPr>
        <p:txBody>
          <a:bodyPr/>
          <a:lstStyle/>
          <a:p>
            <a:pPr algn="ctr"/>
            <a:r>
              <a:rPr lang="en-US" sz="3200" dirty="0"/>
              <a:t>Search Terms (exercise) 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60B463-1A7B-444D-B30D-5858B312B062}"/>
              </a:ext>
            </a:extLst>
          </p:cNvPr>
          <p:cNvSpPr/>
          <p:nvPr/>
        </p:nvSpPr>
        <p:spPr>
          <a:xfrm>
            <a:off x="2323928" y="5486405"/>
            <a:ext cx="1983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Network of terms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2ED165-0643-4995-9F52-BCD8C331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24A6B-05D8-4121-A6F3-8873207C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68" y="792078"/>
            <a:ext cx="7681626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5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6229728" cy="768000"/>
          </a:xfrm>
        </p:spPr>
        <p:txBody>
          <a:bodyPr/>
          <a:lstStyle/>
          <a:p>
            <a:pPr algn="ctr"/>
            <a:r>
              <a:rPr lang="en-US" sz="3200" dirty="0"/>
              <a:t>Search Terms (exercise) 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4037A9-43D5-4600-8077-7FE5840CF1FE}"/>
              </a:ext>
            </a:extLst>
          </p:cNvPr>
          <p:cNvSpPr/>
          <p:nvPr/>
        </p:nvSpPr>
        <p:spPr>
          <a:xfrm>
            <a:off x="2313880" y="5771074"/>
            <a:ext cx="1983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Network of terms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ABBA73-4329-432D-9AAD-92D29830EEA5}"/>
              </a:ext>
            </a:extLst>
          </p:cNvPr>
          <p:cNvSpPr/>
          <p:nvPr/>
        </p:nvSpPr>
        <p:spPr>
          <a:xfrm>
            <a:off x="6996348" y="5824959"/>
            <a:ext cx="2627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Rank terms by strength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2ED165-0643-4995-9F52-BCD8C331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24A6B-05D8-4121-A6F3-8873207C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68" y="1415301"/>
            <a:ext cx="6661807" cy="4071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693AF7-3754-42AB-9174-CD7A8C36A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36" y="892558"/>
            <a:ext cx="7681626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33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6229728" cy="768000"/>
          </a:xfrm>
        </p:spPr>
        <p:txBody>
          <a:bodyPr/>
          <a:lstStyle/>
          <a:p>
            <a:pPr algn="ctr"/>
            <a:r>
              <a:rPr lang="en-US" sz="3200" dirty="0"/>
              <a:t>Search Terms (exercise) 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2ED165-0643-4995-9F52-BCD8C331E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13773-7D2E-4571-87BD-7A753B24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3038475"/>
            <a:ext cx="89820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37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3642520" cy="768000"/>
          </a:xfrm>
        </p:spPr>
        <p:txBody>
          <a:bodyPr/>
          <a:lstStyle/>
          <a:p>
            <a:pPr algn="ctr"/>
            <a:r>
              <a:rPr lang="en-US" sz="3200" dirty="0"/>
              <a:t>Search Terms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57B01-C980-4F37-9F25-E9E3BC96A3C9}"/>
              </a:ext>
            </a:extLst>
          </p:cNvPr>
          <p:cNvSpPr/>
          <p:nvPr/>
        </p:nvSpPr>
        <p:spPr>
          <a:xfrm>
            <a:off x="724677" y="962090"/>
            <a:ext cx="9930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TS=(urban*) AND TS=( stream*) AND AK=( diversity OR biodiversity OR richness* OR “number of species” OR density OR abundance*) AND AB=(fish*)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4D47F-78AF-4EFE-ACA9-900440E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634" y="2042061"/>
            <a:ext cx="6643991" cy="325242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06C06F-8BB9-4088-878A-5D66C157E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662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2668" y="265041"/>
            <a:ext cx="3642520" cy="768000"/>
          </a:xfrm>
        </p:spPr>
        <p:txBody>
          <a:bodyPr/>
          <a:lstStyle/>
          <a:p>
            <a:pPr algn="ctr"/>
            <a:r>
              <a:rPr lang="en-US" sz="3200" dirty="0"/>
              <a:t>Search Terms</a:t>
            </a: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6A8A0C-3370-4651-A32E-544EC64F02EB}"/>
              </a:ext>
            </a:extLst>
          </p:cNvPr>
          <p:cNvSpPr/>
          <p:nvPr/>
        </p:nvSpPr>
        <p:spPr>
          <a:xfrm>
            <a:off x="945734" y="859045"/>
            <a:ext cx="10591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TS=(</a:t>
            </a:r>
            <a:r>
              <a:rPr lang="en-US" dirty="0">
                <a:solidFill>
                  <a:srgbClr val="C00000"/>
                </a:solidFill>
              </a:rPr>
              <a:t>“land* use” OR “land-use”</a:t>
            </a:r>
            <a:r>
              <a:rPr lang="en-US" dirty="0"/>
              <a:t> OR urban*) AND TS=( freshwater OR stream*) AND AK=( diversity OR biodiversity OR richness* OR “number of species” OR density OR abundance</a:t>
            </a:r>
            <a:r>
              <a:rPr lang="en-US" dirty="0">
                <a:solidFill>
                  <a:srgbClr val="C00000"/>
                </a:solidFill>
              </a:rPr>
              <a:t>* OR </a:t>
            </a:r>
            <a:r>
              <a:rPr lang="en-US" dirty="0" err="1">
                <a:solidFill>
                  <a:srgbClr val="C00000"/>
                </a:solidFill>
              </a:rPr>
              <a:t>communit</a:t>
            </a:r>
            <a:r>
              <a:rPr lang="en-US" dirty="0">
                <a:solidFill>
                  <a:srgbClr val="C00000"/>
                </a:solidFill>
              </a:rPr>
              <a:t>* OR </a:t>
            </a:r>
            <a:r>
              <a:rPr lang="en-US" dirty="0" err="1">
                <a:solidFill>
                  <a:srgbClr val="C00000"/>
                </a:solidFill>
              </a:rPr>
              <a:t>assemblge</a:t>
            </a:r>
            <a:r>
              <a:rPr lang="en-US" dirty="0">
                <a:solidFill>
                  <a:srgbClr val="C00000"/>
                </a:solidFill>
              </a:rPr>
              <a:t>*) </a:t>
            </a:r>
            <a:r>
              <a:rPr lang="en-US" dirty="0"/>
              <a:t>AND AB=( fish*)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A1839-6522-41C6-912C-0070B31B1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63" y="2108881"/>
            <a:ext cx="8246273" cy="40367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6CF4C-944D-496E-8410-3B876351A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79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C30DCE-0752-49F3-BCFF-BB073B0C51E8}"/>
              </a:ext>
            </a:extLst>
          </p:cNvPr>
          <p:cNvSpPr/>
          <p:nvPr/>
        </p:nvSpPr>
        <p:spPr>
          <a:xfrm>
            <a:off x="594048" y="78248"/>
            <a:ext cx="10136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DATA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979BF3-A35B-438B-963B-340625F67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ADC8AA-1210-48CB-BD5E-D5824ECEE373}"/>
              </a:ext>
            </a:extLst>
          </p:cNvPr>
          <p:cNvSpPr/>
          <p:nvPr/>
        </p:nvSpPr>
        <p:spPr>
          <a:xfrm>
            <a:off x="3048000" y="22748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D3B37-3D53-4859-B3D4-46011570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60" y="981306"/>
            <a:ext cx="3940322" cy="29563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59BA3-C2D4-4774-940D-849625F42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556"/>
          <a:stretch/>
        </p:blipFill>
        <p:spPr>
          <a:xfrm>
            <a:off x="6191885" y="1672049"/>
            <a:ext cx="3579779" cy="29361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11CD1A-40CE-4699-9741-80913E356693}"/>
              </a:ext>
            </a:extLst>
          </p:cNvPr>
          <p:cNvGrpSpPr/>
          <p:nvPr/>
        </p:nvGrpSpPr>
        <p:grpSpPr>
          <a:xfrm>
            <a:off x="9040860" y="3069939"/>
            <a:ext cx="2599919" cy="2304714"/>
            <a:chOff x="6748361" y="2464368"/>
            <a:chExt cx="1885950" cy="1781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1CA724-6070-4497-BED5-F84F97F22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8361" y="2464368"/>
              <a:ext cx="1885950" cy="17811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99190C-DCF4-4FBE-8F47-302B456B2583}"/>
                </a:ext>
              </a:extLst>
            </p:cNvPr>
            <p:cNvSpPr/>
            <p:nvPr/>
          </p:nvSpPr>
          <p:spPr>
            <a:xfrm>
              <a:off x="6848272" y="3390088"/>
              <a:ext cx="1391056" cy="228602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en-US" sz="16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EB2C7BC-D361-4C20-BA40-78B843C9F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29" y="3289025"/>
            <a:ext cx="3066213" cy="25029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48106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9714" y="1059340"/>
            <a:ext cx="10636898" cy="2990145"/>
          </a:xfrm>
        </p:spPr>
        <p:txBody>
          <a:bodyPr/>
          <a:lstStyle/>
          <a:p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Citationchaser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70AF8-2410-40F9-8810-C7E490E615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FE010-9C11-4A51-8F7A-32E445B2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14550"/>
            <a:ext cx="8382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99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AD43A-6AA8-4649-9B19-59E88512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83" y="2492302"/>
            <a:ext cx="5042823" cy="4003356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CA167EE1-79D9-4F6B-A70E-5E46020037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3603" y="251945"/>
            <a:ext cx="4068300" cy="592178"/>
          </a:xfrm>
        </p:spPr>
        <p:txBody>
          <a:bodyPr/>
          <a:lstStyle/>
          <a:p>
            <a:pPr algn="ctr"/>
            <a:r>
              <a:rPr lang="en-US" sz="3600" dirty="0" err="1"/>
              <a:t>Citationchaser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59565-733D-4505-B622-445781773E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D07049-3C78-4C0E-9CB2-61798D4CE9AE}"/>
              </a:ext>
            </a:extLst>
          </p:cNvPr>
          <p:cNvSpPr/>
          <p:nvPr/>
        </p:nvSpPr>
        <p:spPr>
          <a:xfrm>
            <a:off x="810638" y="1044965"/>
            <a:ext cx="102302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000" dirty="0">
                <a:solidFill>
                  <a:srgbClr val="0A0A0A"/>
                </a:solidFill>
              </a:rPr>
              <a:t>Older literature: check references of a specific relevant article</a:t>
            </a:r>
          </a:p>
          <a:p>
            <a:pPr>
              <a:spcBef>
                <a:spcPts val="1800"/>
              </a:spcBef>
            </a:pPr>
            <a:r>
              <a:rPr lang="en-US" sz="2000" dirty="0">
                <a:solidFill>
                  <a:srgbClr val="0A0A0A"/>
                </a:solidFill>
              </a:rPr>
              <a:t>Newer literature: use the information about which later articles cite a specific relevant article.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009590-5D98-4298-A52F-574823238A2A}"/>
              </a:ext>
            </a:extLst>
          </p:cNvPr>
          <p:cNvSpPr/>
          <p:nvPr/>
        </p:nvSpPr>
        <p:spPr>
          <a:xfrm>
            <a:off x="8654854" y="5355236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1603240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9859" y="607165"/>
            <a:ext cx="4667460" cy="592178"/>
          </a:xfrm>
        </p:spPr>
        <p:txBody>
          <a:bodyPr/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Citationchaser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16C01-575F-4B2C-B353-17ED03E16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21234C5C-9811-47B7-AC2D-3F6A20D89090}"/>
              </a:ext>
            </a:extLst>
          </p:cNvPr>
          <p:cNvSpPr txBox="1">
            <a:spLocks/>
          </p:cNvSpPr>
          <p:nvPr/>
        </p:nvSpPr>
        <p:spPr>
          <a:xfrm>
            <a:off x="1555102" y="1689076"/>
            <a:ext cx="10636898" cy="59217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/>
              <a:t>R </a:t>
            </a:r>
            <a:r>
              <a:rPr lang="de-DE" sz="2800" dirty="0" err="1"/>
              <a:t>studio</a:t>
            </a:r>
            <a:r>
              <a:rPr lang="de-DE" sz="2800" dirty="0"/>
              <a:t> (Token </a:t>
            </a:r>
            <a:r>
              <a:rPr lang="de-DE" sz="2800" dirty="0" err="1"/>
              <a:t>needed</a:t>
            </a:r>
            <a:r>
              <a:rPr lang="de-DE" sz="2800" dirty="0"/>
              <a:t>)</a:t>
            </a:r>
          </a:p>
          <a:p>
            <a:r>
              <a:rPr lang="de-DE" sz="2800" dirty="0" err="1"/>
              <a:t>Local</a:t>
            </a:r>
            <a:r>
              <a:rPr lang="de-DE" sz="2800" dirty="0"/>
              <a:t> </a:t>
            </a:r>
            <a:r>
              <a:rPr lang="de-DE" sz="2800" dirty="0" err="1"/>
              <a:t>Shiny</a:t>
            </a:r>
            <a:r>
              <a:rPr lang="de-DE" sz="2800" dirty="0"/>
              <a:t> </a:t>
            </a:r>
            <a:r>
              <a:rPr lang="de-DE" sz="2800" dirty="0" err="1"/>
              <a:t>app</a:t>
            </a:r>
            <a:endParaRPr lang="de-DE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E813A-28F1-4DF8-95FC-FFA2F13B5581}"/>
              </a:ext>
            </a:extLst>
          </p:cNvPr>
          <p:cNvSpPr/>
          <p:nvPr/>
        </p:nvSpPr>
        <p:spPr>
          <a:xfrm>
            <a:off x="4913521" y="2263669"/>
            <a:ext cx="5166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https://estech.shinyapps.io/citationchaser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2548B-5656-41B0-9E95-B3E98F585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67" y="3207595"/>
            <a:ext cx="6574727" cy="33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81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5161" y="349222"/>
            <a:ext cx="5411358" cy="592178"/>
          </a:xfrm>
        </p:spPr>
        <p:txBody>
          <a:bodyPr/>
          <a:lstStyle/>
          <a:p>
            <a:pPr algn="ctr"/>
            <a:r>
              <a:rPr lang="en-US" sz="3600" dirty="0" err="1"/>
              <a:t>Citationchaser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5E3803-8E8D-49D9-BF09-03BC00F7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101446"/>
            <a:ext cx="5075951" cy="4523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72EB3-421F-44BB-A59A-1830DE6C3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A946D-D2D9-48D8-9C08-7CF902CFB5EF}"/>
              </a:ext>
            </a:extLst>
          </p:cNvPr>
          <p:cNvSpPr/>
          <p:nvPr/>
        </p:nvSpPr>
        <p:spPr>
          <a:xfrm>
            <a:off x="8654854" y="5355236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2358630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>
            <a:extLst>
              <a:ext uri="{FF2B5EF4-FFF2-40B4-BE49-F238E27FC236}">
                <a16:creationId xmlns:a16="http://schemas.microsoft.com/office/drawing/2014/main" id="{6A69B1D5-A23F-4F9F-AACA-7BBB0E479B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5433" y="358949"/>
            <a:ext cx="4078669" cy="592178"/>
          </a:xfrm>
        </p:spPr>
        <p:txBody>
          <a:bodyPr/>
          <a:lstStyle/>
          <a:p>
            <a:pPr algn="ctr"/>
            <a:r>
              <a:rPr lang="en-US" sz="3600" dirty="0" err="1"/>
              <a:t>Citationchaser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DE282-74E5-44A6-A4DE-BD998A67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55" y="1151566"/>
            <a:ext cx="7367689" cy="55605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6DA01-5753-4D0B-B145-BBE7973D3B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D5729-20FC-4172-BE97-EFA7CA35B185}"/>
              </a:ext>
            </a:extLst>
          </p:cNvPr>
          <p:cNvSpPr/>
          <p:nvPr/>
        </p:nvSpPr>
        <p:spPr>
          <a:xfrm>
            <a:off x="8654854" y="5355236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2871568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5381589" cy="768000"/>
          </a:xfrm>
        </p:spPr>
        <p:txBody>
          <a:bodyPr/>
          <a:lstStyle/>
          <a:p>
            <a:pPr algn="ctr"/>
            <a:r>
              <a:rPr lang="en-US" sz="3600" dirty="0"/>
              <a:t>Data </a:t>
            </a:r>
            <a:r>
              <a:rPr lang="en-US" altLang="zh-CN" sz="3600" dirty="0"/>
              <a:t>management</a:t>
            </a:r>
            <a:endParaRPr lang="en-US" sz="3600" dirty="0"/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6D2DA-10A2-405A-ACCF-10070004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39" y="867650"/>
            <a:ext cx="8888182" cy="5206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372DE6-4C97-46E5-B2C9-15F171E5AFD1}"/>
              </a:ext>
            </a:extLst>
          </p:cNvPr>
          <p:cNvSpPr/>
          <p:nvPr/>
        </p:nvSpPr>
        <p:spPr>
          <a:xfrm>
            <a:off x="7482863" y="6304774"/>
            <a:ext cx="248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Hackett 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5D64D-94BA-4F28-A421-1AEB9A5B8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217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8" y="191593"/>
            <a:ext cx="3884004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 level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72DE6-4C97-46E5-B2C9-15F171E5AFD1}"/>
              </a:ext>
            </a:extLst>
          </p:cNvPr>
          <p:cNvSpPr/>
          <p:nvPr/>
        </p:nvSpPr>
        <p:spPr>
          <a:xfrm>
            <a:off x="7482863" y="6304774"/>
            <a:ext cx="248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Hackett 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5D64D-94BA-4F28-A421-1AEB9A5B8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66A8-1B71-43A0-9730-5ECE48657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8" y="1356527"/>
            <a:ext cx="11530651" cy="41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37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5726701" cy="768000"/>
          </a:xfrm>
        </p:spPr>
        <p:txBody>
          <a:bodyPr/>
          <a:lstStyle/>
          <a:p>
            <a:pPr algn="ctr"/>
            <a:r>
              <a:rPr lang="en-US" sz="3600" dirty="0"/>
              <a:t>How to structure it?</a:t>
            </a:r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8F26F-F832-4301-B00A-48BBDAFD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73" y="860702"/>
            <a:ext cx="8515253" cy="5509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69BE5F-D0FE-48F2-939A-575CE424681E}"/>
              </a:ext>
            </a:extLst>
          </p:cNvPr>
          <p:cNvSpPr/>
          <p:nvPr/>
        </p:nvSpPr>
        <p:spPr>
          <a:xfrm>
            <a:off x="8835557" y="6303712"/>
            <a:ext cx="2226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Hackett et</a:t>
            </a:r>
            <a:r>
              <a:rPr lang="zh-CN" altLang="en-US" sz="1600" dirty="0"/>
              <a:t> </a:t>
            </a:r>
            <a:r>
              <a:rPr lang="en-US" altLang="zh-CN" sz="1600" dirty="0"/>
              <a:t>al.,</a:t>
            </a:r>
            <a:r>
              <a:rPr lang="zh-CN" altLang="en-US" sz="1600" dirty="0"/>
              <a:t> </a:t>
            </a:r>
            <a:r>
              <a:rPr lang="en-US" altLang="zh-CN" sz="1600" dirty="0"/>
              <a:t>2019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BAD16-D389-49D2-A762-121914A30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168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367" y="191593"/>
            <a:ext cx="8246165" cy="768000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 (example)</a:t>
            </a:r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3EC3-CFB2-4660-A6EE-43865B5D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33" y="1689010"/>
            <a:ext cx="2181273" cy="254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6741D-9A25-4B5E-96E8-566B0130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96" y="1789288"/>
            <a:ext cx="2908506" cy="23402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413B-596A-43D0-858E-B861AAAA95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5762D-A78C-441F-AA70-17C4065A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718" y="4310579"/>
            <a:ext cx="2954563" cy="21125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7E340-6D3C-4312-86F3-863F449BBFB0}"/>
              </a:ext>
            </a:extLst>
          </p:cNvPr>
          <p:cNvSpPr txBox="1"/>
          <p:nvPr/>
        </p:nvSpPr>
        <p:spPr>
          <a:xfrm>
            <a:off x="3312368" y="2670331"/>
            <a:ext cx="1129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C37CB8-DECB-43B3-A0E5-49FC25267627}"/>
              </a:ext>
            </a:extLst>
          </p:cNvPr>
          <p:cNvSpPr/>
          <p:nvPr/>
        </p:nvSpPr>
        <p:spPr>
          <a:xfrm>
            <a:off x="301963" y="1371599"/>
            <a:ext cx="7820633" cy="3278221"/>
          </a:xfrm>
          <a:prstGeom prst="ellipse">
            <a:avLst/>
          </a:prstGeom>
          <a:noFill/>
          <a:ln w="47625">
            <a:solidFill>
              <a:srgbClr val="C00000"/>
            </a:solidFill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72842-77B7-4918-A5F1-D446EA7EAF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 trans="62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1739" flipH="1">
            <a:off x="8946074" y="3331636"/>
            <a:ext cx="1477709" cy="690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E01BD2-CAD6-4F11-9214-C0AFD00AEC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874" y="2462677"/>
            <a:ext cx="1022475" cy="829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885C42-71E6-4A1D-8DDE-F477D9C5C0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8251">
            <a:off x="8773684" y="2230629"/>
            <a:ext cx="710731" cy="1197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0725E-0D60-4BCF-A3D3-80E5B54DD5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760" y="1681885"/>
            <a:ext cx="647465" cy="956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D70A31-4F47-4745-A481-15D0FB3A8A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376" flipH="1" flipV="1">
            <a:off x="10163385" y="2292889"/>
            <a:ext cx="614268" cy="436427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3D9B27A-F3B9-461D-BD7D-46D0F2646659}"/>
              </a:ext>
            </a:extLst>
          </p:cNvPr>
          <p:cNvCxnSpPr/>
          <p:nvPr/>
        </p:nvCxnSpPr>
        <p:spPr>
          <a:xfrm>
            <a:off x="6380703" y="4679966"/>
            <a:ext cx="1540926" cy="806435"/>
          </a:xfrm>
          <a:prstGeom prst="curved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6A7DCE-DE57-471E-865B-AD8FB1865FF8}"/>
              </a:ext>
            </a:extLst>
          </p:cNvPr>
          <p:cNvSpPr txBox="1"/>
          <p:nvPr/>
        </p:nvSpPr>
        <p:spPr>
          <a:xfrm>
            <a:off x="9092990" y="6501522"/>
            <a:ext cx="240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Monet, Renoir, Munch</a:t>
            </a:r>
          </a:p>
        </p:txBody>
      </p:sp>
    </p:spTree>
    <p:extLst>
      <p:ext uri="{BB962C8B-B14F-4D97-AF65-F5344CB8AC3E}">
        <p14:creationId xmlns:p14="http://schemas.microsoft.com/office/powerpoint/2010/main" val="3479393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00" y="396469"/>
            <a:ext cx="7555501" cy="768000"/>
          </a:xfrm>
        </p:spPr>
        <p:txBody>
          <a:bodyPr/>
          <a:lstStyle/>
          <a:p>
            <a:pPr algn="ctr"/>
            <a:r>
              <a:rPr lang="en-US" sz="3600" dirty="0"/>
              <a:t>What data do we need?</a:t>
            </a:r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D90F6-9FF5-4741-BA8C-915FDDDFA3FC}"/>
              </a:ext>
            </a:extLst>
          </p:cNvPr>
          <p:cNvSpPr/>
          <p:nvPr/>
        </p:nvSpPr>
        <p:spPr>
          <a:xfrm>
            <a:off x="7166902" y="6092199"/>
            <a:ext cx="470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https://www.menti.com/alwtoe6bg386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FF211-0581-410D-8060-A45C975F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7" y="959497"/>
            <a:ext cx="5044849" cy="50448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467F5-B410-4CB0-9DB7-DA6CC51EF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3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89498-D3C9-412D-BF42-BDB197DECF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8"/>
            <a:ext cx="10960023" cy="53486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Tools to improve the recall and precision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FE141-B9B0-42D8-934C-077F815EE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789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4C5A-8492-4EED-AE1D-DD9296B9B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1113" y="191593"/>
            <a:ext cx="11877152" cy="768000"/>
          </a:xfrm>
        </p:spPr>
        <p:txBody>
          <a:bodyPr/>
          <a:lstStyle/>
          <a:p>
            <a:pPr algn="ctr"/>
            <a:r>
              <a:rPr lang="en-US" sz="3600" dirty="0"/>
              <a:t>Exercise—How to structure the data below?</a:t>
            </a:r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BAD16-D389-49D2-A762-121914A30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7E593-5642-41B2-8940-DF4A5413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68" y="1028159"/>
            <a:ext cx="4236741" cy="563824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B38C6E1-431C-4085-9EC0-8745DCCA72A7}"/>
              </a:ext>
            </a:extLst>
          </p:cNvPr>
          <p:cNvSpPr txBox="1">
            <a:spLocks/>
          </p:cNvSpPr>
          <p:nvPr/>
        </p:nvSpPr>
        <p:spPr>
          <a:xfrm>
            <a:off x="5401386" y="2176865"/>
            <a:ext cx="8003113" cy="768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2576" indent="-88902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357991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5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50166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644543" indent="-71440" algn="l" defTabSz="142879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788352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1690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028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8364" indent="-71669" algn="l" defTabSz="143338" rtl="0" eaLnBrk="1" latinLnBrk="0" hangingPunct="1">
              <a:spcBef>
                <a:spcPct val="20000"/>
              </a:spcBef>
              <a:buFont typeface="Arial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the record levels.</a:t>
            </a:r>
          </a:p>
          <a:p>
            <a:r>
              <a:rPr lang="en-US" dirty="0"/>
              <a:t>Connect data at different record levels.</a:t>
            </a:r>
          </a:p>
          <a:p>
            <a:pPr algn="ctr"/>
            <a:endParaRPr lang="en-US" sz="3600" dirty="0"/>
          </a:p>
          <a:p>
            <a:pPr algn="ctr"/>
            <a:endParaRPr lang="de-D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15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9264E2-4D93-40F3-A7FE-52E99B365484}"/>
              </a:ext>
            </a:extLst>
          </p:cNvPr>
          <p:cNvSpPr/>
          <p:nvPr/>
        </p:nvSpPr>
        <p:spPr>
          <a:xfrm>
            <a:off x="9305731" y="6410420"/>
            <a:ext cx="2710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Wilkinson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30DCE-0752-49F3-BCFF-BB073B0C51E8}"/>
              </a:ext>
            </a:extLst>
          </p:cNvPr>
          <p:cNvSpPr/>
          <p:nvPr/>
        </p:nvSpPr>
        <p:spPr>
          <a:xfrm>
            <a:off x="594048" y="78248"/>
            <a:ext cx="10136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FAIR Guiding Principles for scientific data management and stewardship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C1726-6F63-40B6-A8FB-062AD92BD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89"/>
          <a:stretch/>
        </p:blipFill>
        <p:spPr>
          <a:xfrm>
            <a:off x="1402701" y="1188880"/>
            <a:ext cx="9607422" cy="48816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979BF3-A35B-438B-963B-340625F67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ADC8AA-1210-48CB-BD5E-D5824ECEE373}"/>
              </a:ext>
            </a:extLst>
          </p:cNvPr>
          <p:cNvSpPr/>
          <p:nvPr/>
        </p:nvSpPr>
        <p:spPr>
          <a:xfrm>
            <a:off x="3048000" y="22748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3DCCA-62B5-441B-AF31-4DBD83459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EE32-0DE6-4880-9C64-FE582DF5CB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Reporting standards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C4070-B3B5-45CD-A0F4-035463949A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6" y="1410241"/>
            <a:ext cx="10960023" cy="443847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Evidence syntheses (e.g., systematic reviews and evidence maps) typically aim to reliably </a:t>
            </a:r>
            <a:r>
              <a:rPr lang="en-US" sz="2000" dirty="0" err="1"/>
              <a:t>synthesise</a:t>
            </a:r>
            <a:r>
              <a:rPr lang="en-US" sz="2000" dirty="0"/>
              <a:t> an evidence base, and are based on state‐of‐the‐art methodologies designed to </a:t>
            </a:r>
            <a:r>
              <a:rPr lang="en-US" sz="2000" dirty="0" err="1"/>
              <a:t>maximise</a:t>
            </a:r>
            <a:r>
              <a:rPr lang="en-US" sz="2000" dirty="0"/>
              <a:t> comprehensiveness (or representativeness), procedural objectivity, and reproducibility, whilst </a:t>
            </a:r>
            <a:r>
              <a:rPr lang="en-US" sz="2000" dirty="0" err="1"/>
              <a:t>minimising</a:t>
            </a:r>
            <a:r>
              <a:rPr lang="en-US" sz="2000" dirty="0"/>
              <a:t> subjectivity and risk of bias.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3807D-A037-45BF-A7B2-9DE2A964E469}"/>
              </a:ext>
            </a:extLst>
          </p:cNvPr>
          <p:cNvSpPr/>
          <p:nvPr/>
        </p:nvSpPr>
        <p:spPr>
          <a:xfrm>
            <a:off x="8416256" y="6312284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286020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3DCCA-62B5-441B-AF31-4DBD83459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EE32-0DE6-4880-9C64-FE582DF5CB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190362"/>
            <a:ext cx="10960023" cy="768000"/>
          </a:xfrm>
        </p:spPr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Reporting standards PRISMA: </a:t>
            </a:r>
            <a:r>
              <a:rPr lang="en-US" sz="2800" dirty="0"/>
              <a:t>Preferred Reporting Items for Systematic reviews and Meta-Analyses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3807D-A037-45BF-A7B2-9DE2A964E469}"/>
              </a:ext>
            </a:extLst>
          </p:cNvPr>
          <p:cNvSpPr/>
          <p:nvPr/>
        </p:nvSpPr>
        <p:spPr>
          <a:xfrm>
            <a:off x="8416256" y="6312284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A043C908-C72A-41AE-B53C-E16EDF47CF7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60316" y="1406769"/>
            <a:ext cx="9430164" cy="4804048"/>
          </a:xfrm>
          <a:prstGeom prst="rect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187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3DCCA-62B5-441B-AF31-4DBD83459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EE32-0DE6-4880-9C64-FE582DF5CB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190362"/>
            <a:ext cx="10960023" cy="768000"/>
          </a:xfrm>
        </p:spPr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Reporting standards PRISMA: </a:t>
            </a:r>
            <a:r>
              <a:rPr lang="en-US" sz="2800" dirty="0"/>
              <a:t>Preferred Reporting Items for Systematic reviews and Meta-Analyses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3807D-A037-45BF-A7B2-9DE2A964E469}"/>
              </a:ext>
            </a:extLst>
          </p:cNvPr>
          <p:cNvSpPr/>
          <p:nvPr/>
        </p:nvSpPr>
        <p:spPr>
          <a:xfrm>
            <a:off x="8416256" y="6312284"/>
            <a:ext cx="279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Haddaway</a:t>
            </a:r>
            <a:r>
              <a:rPr lang="en-US" dirty="0"/>
              <a:t> et al., 2022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A043C908-C72A-41AE-B53C-E16EDF47CF7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60316" y="1406769"/>
            <a:ext cx="9430164" cy="4804048"/>
          </a:xfrm>
          <a:prstGeom prst="rect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2A8C62-7233-4C70-A244-8C5CFB7CE9BA}"/>
              </a:ext>
            </a:extLst>
          </p:cNvPr>
          <p:cNvSpPr/>
          <p:nvPr/>
        </p:nvSpPr>
        <p:spPr>
          <a:xfrm>
            <a:off x="801407" y="1377585"/>
            <a:ext cx="760693" cy="150849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998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9264E2-4D93-40F3-A7FE-52E99B365484}"/>
              </a:ext>
            </a:extLst>
          </p:cNvPr>
          <p:cNvSpPr/>
          <p:nvPr/>
        </p:nvSpPr>
        <p:spPr>
          <a:xfrm>
            <a:off x="346221" y="305191"/>
            <a:ext cx="6164508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b="1" dirty="0"/>
              <a:t>Search resources</a:t>
            </a:r>
          </a:p>
          <a:p>
            <a:pPr lvl="1"/>
            <a:endParaRPr lang="en-US" dirty="0"/>
          </a:p>
          <a:p>
            <a:pPr lvl="1"/>
            <a:r>
              <a:rPr lang="en-US" sz="2000" dirty="0"/>
              <a:t>Literature: Web of science; Google Scholar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Repository: Dryad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579EB860-0A24-4F0E-BF24-DA191146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92" y="3719769"/>
            <a:ext cx="5655625" cy="26066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139D6-4B9A-480B-B172-2405D144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16" y="2335680"/>
            <a:ext cx="4683967" cy="21866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77AC3-DB39-4FA6-9EB6-FF6690245B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8865872"/>
      </p:ext>
    </p:extLst>
  </p:cSld>
  <p:clrMapOvr>
    <a:masterClrMapping/>
  </p:clrMapOvr>
</p:sld>
</file>

<file path=ppt/theme/theme1.xml><?xml version="1.0" encoding="utf-8"?>
<a:theme xmlns:a="http://schemas.openxmlformats.org/drawingml/2006/main" name="iDiv_Vorlage_P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dist="19050" dir="5400000" algn="t" rotWithShape="0">
            <a:prstClr val="black">
              <a:alpha val="20000"/>
            </a:prstClr>
          </a:outerShdw>
        </a:effectLst>
      </a:spPr>
      <a:bodyPr anchor="ctr"/>
      <a:lstStyle>
        <a:defPPr marL="0" indent="0" algn="ctr">
          <a:buNone/>
          <a:defRPr sz="1600"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0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75C6C91D-DD20-2443-85FB-B7397F268344}" vid="{7AED8AE9-30DC-FC4F-8BAB-38B2B8BE4F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1498</Words>
  <Application>Microsoft Macintosh PowerPoint</Application>
  <PresentationFormat>Widescreen</PresentationFormat>
  <Paragraphs>239</Paragraphs>
  <Slides>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AdvTTa9c1b374</vt:lpstr>
      <vt:lpstr>AdvTTa9c1b374+20</vt:lpstr>
      <vt:lpstr>ＭＳ Ｐゴシック</vt:lpstr>
      <vt:lpstr>Arial</vt:lpstr>
      <vt:lpstr>Calibri</vt:lpstr>
      <vt:lpstr>Georgia</vt:lpstr>
      <vt:lpstr>Verdana</vt:lpstr>
      <vt:lpstr>Wingdings</vt:lpstr>
      <vt:lpstr>iDiv_Vorlage_PP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</vt:lpstr>
      <vt:lpstr>                                                                                                                   Truncation, wild card &amp; phrase search </vt:lpstr>
      <vt:lpstr>                                                                                                            Search strategy – Boolean operator</vt:lpstr>
      <vt:lpstr>                                                         More than two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Litsearchr</dc:title>
  <dc:creator>Shen, Minghua</dc:creator>
  <cp:lastModifiedBy>YifeiGu</cp:lastModifiedBy>
  <cp:revision>217</cp:revision>
  <dcterms:created xsi:type="dcterms:W3CDTF">2022-04-17T18:45:05Z</dcterms:created>
  <dcterms:modified xsi:type="dcterms:W3CDTF">2024-08-31T06:42:14Z</dcterms:modified>
</cp:coreProperties>
</file>